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60" r:id="rId3"/>
    <p:sldId id="261" r:id="rId4"/>
    <p:sldId id="262" r:id="rId5"/>
    <p:sldId id="274" r:id="rId6"/>
    <p:sldId id="275" r:id="rId7"/>
    <p:sldId id="258" r:id="rId8"/>
    <p:sldId id="263" r:id="rId9"/>
    <p:sldId id="259" r:id="rId10"/>
    <p:sldId id="264" r:id="rId11"/>
    <p:sldId id="265" r:id="rId12"/>
    <p:sldId id="266" r:id="rId13"/>
    <p:sldId id="267" r:id="rId14"/>
    <p:sldId id="268" r:id="rId15"/>
    <p:sldId id="270" r:id="rId16"/>
    <p:sldId id="269" r:id="rId17"/>
    <p:sldId id="272" r:id="rId18"/>
    <p:sldId id="271" r:id="rId19"/>
    <p:sldId id="273" r:id="rId20"/>
    <p:sldId id="276" r:id="rId21"/>
    <p:sldId id="257" r:id="rId22"/>
    <p:sldId id="277" r:id="rId23"/>
    <p:sldId id="278" r:id="rId24"/>
    <p:sldId id="279" r:id="rId25"/>
    <p:sldId id="283" r:id="rId26"/>
    <p:sldId id="280" r:id="rId27"/>
    <p:sldId id="281" r:id="rId28"/>
    <p:sldId id="282" r:id="rId29"/>
    <p:sldId id="284" r:id="rId30"/>
    <p:sldId id="286" r:id="rId31"/>
    <p:sldId id="289" r:id="rId32"/>
    <p:sldId id="290" r:id="rId33"/>
    <p:sldId id="285" r:id="rId34"/>
    <p:sldId id="287" r:id="rId35"/>
    <p:sldId id="288" r:id="rId36"/>
    <p:sldId id="292" r:id="rId37"/>
    <p:sldId id="291" r:id="rId38"/>
    <p:sldId id="293"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102" y="-10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12/14/2013</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12/14/2013</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wmf"/></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jpeg"/><Relationship Id="rId4" Type="http://schemas.openxmlformats.org/officeDocument/2006/relationships/image" Target="../media/image49.jpeg"/></Relationships>
</file>

<file path=ppt/slides/_rels/slide27.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2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5" Type="http://schemas.openxmlformats.org/officeDocument/2006/relationships/image" Target="../media/image62.jpeg"/><Relationship Id="rId4" Type="http://schemas.openxmlformats.org/officeDocument/2006/relationships/image" Target="../media/image61.jpeg"/></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3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en.wikipedia.org/wiki/Ch%C3%A2teau_Frontenac" TargetMode="External"/><Relationship Id="rId1" Type="http://schemas.openxmlformats.org/officeDocument/2006/relationships/slideLayout" Target="../slideLayouts/slideLayout2.xml"/><Relationship Id="rId4" Type="http://schemas.openxmlformats.org/officeDocument/2006/relationships/image" Target="../media/image67.jpeg"/></Relationships>
</file>

<file path=ppt/slides/_rels/slide3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hyperlink" Target="http://en.wikipedia.org/wiki/Plains_of_Abraham" TargetMode="External"/><Relationship Id="rId1" Type="http://schemas.openxmlformats.org/officeDocument/2006/relationships/slideLayout" Target="../slideLayouts/slideLayout2.xml"/><Relationship Id="rId5" Type="http://schemas.openxmlformats.org/officeDocument/2006/relationships/image" Target="../media/image70.jpeg"/><Relationship Id="rId4" Type="http://schemas.openxmlformats.org/officeDocument/2006/relationships/image" Target="../media/image69.jpeg"/></Relationships>
</file>

<file path=ppt/slides/_rels/slide3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3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2.xml"/><Relationship Id="rId4" Type="http://schemas.openxmlformats.org/officeDocument/2006/relationships/image" Target="../media/image76.jpeg"/></Relationships>
</file>

<file path=ppt/slides/_rels/slide35.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2.xml"/><Relationship Id="rId4" Type="http://schemas.openxmlformats.org/officeDocument/2006/relationships/image" Target="../media/image79.jpeg"/></Relationships>
</file>

<file path=ppt/slides/_rels/slide3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png"/><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37.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png"/><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Québec</a:t>
            </a:r>
            <a:endParaRPr lang="en-US" dirty="0"/>
          </a:p>
        </p:txBody>
      </p:sp>
      <p:sp>
        <p:nvSpPr>
          <p:cNvPr id="3" name="Subtitle 2"/>
          <p:cNvSpPr>
            <a:spLocks noGrp="1"/>
          </p:cNvSpPr>
          <p:nvPr>
            <p:ph type="subTitle" idx="1"/>
          </p:nvPr>
        </p:nvSpPr>
        <p:spPr/>
        <p:txBody>
          <a:bodyPr/>
          <a:lstStyle/>
          <a:p>
            <a:r>
              <a:rPr lang="en-US" dirty="0" err="1" smtClean="0"/>
              <a:t>Allez</a:t>
            </a:r>
            <a:r>
              <a:rPr lang="en-US" dirty="0" smtClean="0"/>
              <a:t>, </a:t>
            </a:r>
            <a:r>
              <a:rPr lang="en-US" dirty="0" err="1" smtClean="0"/>
              <a:t>Viens</a:t>
            </a:r>
            <a:r>
              <a:rPr lang="en-US" dirty="0" smtClean="0"/>
              <a:t> 1, </a:t>
            </a:r>
            <a:r>
              <a:rPr lang="en-US" dirty="0" err="1" smtClean="0"/>
              <a:t>Chapitre</a:t>
            </a:r>
            <a:r>
              <a:rPr lang="en-US" dirty="0" smtClean="0"/>
              <a:t> 4</a:t>
            </a:r>
            <a:endParaRPr lang="en-US" dirty="0"/>
          </a:p>
        </p:txBody>
      </p:sp>
      <p:pic>
        <p:nvPicPr>
          <p:cNvPr id="1026" name="Picture 2" descr="C:\Users\Phyllis\AppData\Local\Microsoft\Windows\Temporary Internet Files\Content.IE5\X4LDVMWH\MC900436856[1].wmf"/>
          <p:cNvPicPr>
            <a:picLocks noChangeAspect="1" noChangeArrowheads="1"/>
          </p:cNvPicPr>
          <p:nvPr/>
        </p:nvPicPr>
        <p:blipFill>
          <a:blip r:embed="rId2"/>
          <a:srcRect/>
          <a:stretch>
            <a:fillRect/>
          </a:stretch>
        </p:blipFill>
        <p:spPr bwMode="auto">
          <a:xfrm>
            <a:off x="4614863" y="987325"/>
            <a:ext cx="4414837" cy="4899704"/>
          </a:xfrm>
          <a:prstGeom prst="rect">
            <a:avLst/>
          </a:prstGeom>
          <a:noFill/>
        </p:spPr>
      </p:pic>
      <p:pic>
        <p:nvPicPr>
          <p:cNvPr id="1027" name="Picture 3" descr="C:\Users\Phyllis\AppData\Local\Microsoft\Windows\Temporary Internet Files\Content.IE5\UH9487T3\MC900189305[1].jpg"/>
          <p:cNvPicPr>
            <a:picLocks noChangeAspect="1" noChangeArrowheads="1"/>
          </p:cNvPicPr>
          <p:nvPr/>
        </p:nvPicPr>
        <p:blipFill>
          <a:blip r:embed="rId3"/>
          <a:srcRect/>
          <a:stretch>
            <a:fillRect/>
          </a:stretch>
        </p:blipFill>
        <p:spPr bwMode="auto">
          <a:xfrm>
            <a:off x="428625" y="1030120"/>
            <a:ext cx="3915908" cy="2456030"/>
          </a:xfrm>
          <a:prstGeom prst="rect">
            <a:avLst/>
          </a:prstGeom>
          <a:noFill/>
        </p:spPr>
      </p:pic>
    </p:spTree>
    <p:extLst>
      <p:ext uri="{BB962C8B-B14F-4D97-AF65-F5344CB8AC3E}">
        <p14:creationId xmlns:p14="http://schemas.microsoft.com/office/powerpoint/2010/main" xmlns="" val="42356367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157913" y="1071563"/>
            <a:ext cx="5026555" cy="4913185"/>
          </a:xfrm>
        </p:spPr>
        <p:txBody>
          <a:bodyPr/>
          <a:lstStyle/>
          <a:p>
            <a:r>
              <a:rPr lang="en-US" dirty="0" smtClean="0"/>
              <a:t>La </a:t>
            </a:r>
            <a:r>
              <a:rPr lang="en-US" dirty="0" err="1" smtClean="0"/>
              <a:t>terrasse</a:t>
            </a:r>
            <a:r>
              <a:rPr lang="en-US" dirty="0" smtClean="0"/>
              <a:t> </a:t>
            </a:r>
            <a:r>
              <a:rPr lang="en-US" dirty="0" err="1" smtClean="0"/>
              <a:t>Dufferin</a:t>
            </a:r>
            <a:r>
              <a:rPr lang="en-US" dirty="0" smtClean="0"/>
              <a:t> is a bustling 6-kilometer boardwalk that overlooks  the old town, Vieux  </a:t>
            </a:r>
            <a:r>
              <a:rPr lang="en-US" dirty="0" smtClean="0"/>
              <a:t>Q</a:t>
            </a:r>
            <a:r>
              <a:rPr lang="en-US" dirty="0" smtClean="0"/>
              <a:t>uébec, and  the Saint Lawrence River, passing in front of the Château Frontenac.</a:t>
            </a:r>
            <a:endParaRPr lang="en-US" dirty="0"/>
          </a:p>
        </p:txBody>
      </p:sp>
      <p:pic>
        <p:nvPicPr>
          <p:cNvPr id="6" name="Picture 5" descr="duff1.png"/>
          <p:cNvPicPr>
            <a:picLocks noChangeAspect="1"/>
          </p:cNvPicPr>
          <p:nvPr/>
        </p:nvPicPr>
        <p:blipFill>
          <a:blip r:embed="rId2"/>
          <a:stretch>
            <a:fillRect/>
          </a:stretch>
        </p:blipFill>
        <p:spPr>
          <a:xfrm>
            <a:off x="442912" y="1657350"/>
            <a:ext cx="5389043" cy="3586163"/>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Grande </a:t>
            </a:r>
            <a:r>
              <a:rPr lang="en-US" dirty="0" err="1" smtClean="0"/>
              <a:t>Allée</a:t>
            </a:r>
            <a:endParaRPr lang="en-US" dirty="0"/>
          </a:p>
        </p:txBody>
      </p:sp>
      <p:pic>
        <p:nvPicPr>
          <p:cNvPr id="6" name="Content Placeholder 5" descr="grandeallee2.png"/>
          <p:cNvPicPr>
            <a:picLocks noGrp="1" noChangeAspect="1"/>
          </p:cNvPicPr>
          <p:nvPr>
            <p:ph idx="1"/>
          </p:nvPr>
        </p:nvPicPr>
        <p:blipFill>
          <a:blip r:embed="rId2"/>
          <a:stretch>
            <a:fillRect/>
          </a:stretch>
        </p:blipFill>
        <p:spPr>
          <a:xfrm>
            <a:off x="4032687" y="1485900"/>
            <a:ext cx="6772704" cy="3757613"/>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6029324" y="3314700"/>
            <a:ext cx="5155143" cy="2670048"/>
          </a:xfrm>
        </p:spPr>
        <p:txBody>
          <a:bodyPr/>
          <a:lstStyle/>
          <a:p>
            <a:r>
              <a:rPr lang="en-US" dirty="0" smtClean="0"/>
              <a:t>The Grande </a:t>
            </a:r>
            <a:r>
              <a:rPr lang="en-US" dirty="0" err="1" smtClean="0"/>
              <a:t>Allée</a:t>
            </a:r>
            <a:r>
              <a:rPr lang="en-US" dirty="0" smtClean="0"/>
              <a:t> is to Québec what the Champs-Elysées is to </a:t>
            </a:r>
            <a:r>
              <a:rPr lang="en-US" dirty="0" smtClean="0"/>
              <a:t>P</a:t>
            </a:r>
            <a:r>
              <a:rPr lang="en-US" dirty="0" smtClean="0"/>
              <a:t>aris. It is a grand boulevard lined with restaurants, cafés, luxurious residences, and shops.</a:t>
            </a:r>
          </a:p>
          <a:p>
            <a:endParaRPr lang="en-US" dirty="0" smtClean="0"/>
          </a:p>
          <a:p>
            <a:r>
              <a:rPr lang="en-US" dirty="0" smtClean="0"/>
              <a:t>Originally, it was an Indian trail used to transport furs to sell to the French.</a:t>
            </a:r>
            <a:endParaRPr lang="en-US" dirty="0"/>
          </a:p>
        </p:txBody>
      </p:sp>
      <p:pic>
        <p:nvPicPr>
          <p:cNvPr id="4" name="Picture 3" descr="grandeallee1.png"/>
          <p:cNvPicPr>
            <a:picLocks noChangeAspect="1"/>
          </p:cNvPicPr>
          <p:nvPr/>
        </p:nvPicPr>
        <p:blipFill>
          <a:blip r:embed="rId2"/>
          <a:stretch>
            <a:fillRect/>
          </a:stretch>
        </p:blipFill>
        <p:spPr>
          <a:xfrm>
            <a:off x="395288" y="1870213"/>
            <a:ext cx="4419600" cy="2930387"/>
          </a:xfrm>
          <a:prstGeom prst="rect">
            <a:avLst/>
          </a:prstGeom>
        </p:spPr>
      </p:pic>
      <p:pic>
        <p:nvPicPr>
          <p:cNvPr id="3074" name="Picture 2" descr="C:\Users\Phyllis\AppData\Local\Microsoft\Windows\Temporary Internet Files\Content.IE5\UH9487T3\MC900083415[1].wmf"/>
          <p:cNvPicPr>
            <a:picLocks noChangeAspect="1" noChangeArrowheads="1"/>
          </p:cNvPicPr>
          <p:nvPr/>
        </p:nvPicPr>
        <p:blipFill>
          <a:blip r:embed="rId3"/>
          <a:srcRect/>
          <a:stretch>
            <a:fillRect/>
          </a:stretch>
        </p:blipFill>
        <p:spPr bwMode="auto">
          <a:xfrm>
            <a:off x="7168019" y="369075"/>
            <a:ext cx="2518906" cy="3061774"/>
          </a:xfrm>
          <a:prstGeom prst="rect">
            <a:avLst/>
          </a:prstGeom>
          <a:noFill/>
        </p:spPr>
      </p:pic>
      <p:pic>
        <p:nvPicPr>
          <p:cNvPr id="3076" name="Picture 4" descr="C:\Users\Phyllis\AppData\Local\Microsoft\Windows\Temporary Internet Files\Content.IE5\81EWQ513\MC900084250[1].wmf"/>
          <p:cNvPicPr>
            <a:picLocks noChangeAspect="1" noChangeArrowheads="1"/>
          </p:cNvPicPr>
          <p:nvPr/>
        </p:nvPicPr>
        <p:blipFill>
          <a:blip r:embed="rId4"/>
          <a:srcRect/>
          <a:stretch>
            <a:fillRect/>
          </a:stretch>
        </p:blipFill>
        <p:spPr bwMode="auto">
          <a:xfrm>
            <a:off x="1957386" y="4086810"/>
            <a:ext cx="3145419" cy="194048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vieuxq2.jpg"/>
          <p:cNvPicPr>
            <a:picLocks noChangeAspect="1"/>
          </p:cNvPicPr>
          <p:nvPr/>
        </p:nvPicPr>
        <p:blipFill>
          <a:blip r:embed="rId2"/>
          <a:stretch>
            <a:fillRect/>
          </a:stretch>
        </p:blipFill>
        <p:spPr>
          <a:xfrm>
            <a:off x="7034212" y="3133723"/>
            <a:ext cx="4567239" cy="3421021"/>
          </a:xfrm>
          <a:prstGeom prst="rect">
            <a:avLst/>
          </a:prstGeom>
        </p:spPr>
      </p:pic>
      <p:sp>
        <p:nvSpPr>
          <p:cNvPr id="2" name="Title 1"/>
          <p:cNvSpPr>
            <a:spLocks noGrp="1"/>
          </p:cNvSpPr>
          <p:nvPr>
            <p:ph type="title"/>
          </p:nvPr>
        </p:nvSpPr>
        <p:spPr/>
        <p:txBody>
          <a:bodyPr/>
          <a:lstStyle/>
          <a:p>
            <a:r>
              <a:rPr lang="en-US" dirty="0" smtClean="0"/>
              <a:t>Vieux Québec</a:t>
            </a:r>
            <a:endParaRPr lang="en-US" dirty="0"/>
          </a:p>
        </p:txBody>
      </p:sp>
      <p:pic>
        <p:nvPicPr>
          <p:cNvPr id="4" name="Content Placeholder 3" descr="vieuxq1.jpg"/>
          <p:cNvPicPr>
            <a:picLocks noGrp="1" noChangeAspect="1"/>
          </p:cNvPicPr>
          <p:nvPr>
            <p:ph idx="1"/>
          </p:nvPr>
        </p:nvPicPr>
        <p:blipFill>
          <a:blip r:embed="rId3"/>
          <a:stretch>
            <a:fillRect/>
          </a:stretch>
        </p:blipFill>
        <p:spPr>
          <a:xfrm>
            <a:off x="3857625" y="641875"/>
            <a:ext cx="4407638" cy="3301474"/>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vieuxq3.jpg"/>
          <p:cNvPicPr>
            <a:picLocks noGrp="1" noChangeAspect="1"/>
          </p:cNvPicPr>
          <p:nvPr>
            <p:ph idx="1"/>
          </p:nvPr>
        </p:nvPicPr>
        <p:blipFill>
          <a:blip r:embed="rId2"/>
          <a:stretch>
            <a:fillRect/>
          </a:stretch>
        </p:blipFill>
        <p:spPr>
          <a:xfrm>
            <a:off x="613644" y="1585913"/>
            <a:ext cx="4883085" cy="3657600"/>
          </a:xfrm>
        </p:spPr>
      </p:pic>
      <p:sp>
        <p:nvSpPr>
          <p:cNvPr id="7" name="TextBox 6"/>
          <p:cNvSpPr txBox="1"/>
          <p:nvPr/>
        </p:nvSpPr>
        <p:spPr>
          <a:xfrm>
            <a:off x="6086476" y="2671761"/>
            <a:ext cx="5343524" cy="2554545"/>
          </a:xfrm>
          <a:prstGeom prst="rect">
            <a:avLst/>
          </a:prstGeom>
          <a:noFill/>
        </p:spPr>
        <p:txBody>
          <a:bodyPr wrap="square" rtlCol="0">
            <a:spAutoFit/>
          </a:bodyPr>
          <a:lstStyle/>
          <a:p>
            <a:r>
              <a:rPr lang="en-US" sz="4000" dirty="0" smtClean="0"/>
              <a:t>Vieux Québec has many typical stone houses.  This is the historical part of the city.</a:t>
            </a:r>
            <a:endParaRPr lang="en-US" sz="4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8" y="1123837"/>
            <a:ext cx="3361819" cy="4601183"/>
          </a:xfrm>
        </p:spPr>
        <p:txBody>
          <a:bodyPr/>
          <a:lstStyle/>
          <a:p>
            <a:r>
              <a:rPr lang="en-US" dirty="0" smtClean="0"/>
              <a:t>Le </a:t>
            </a:r>
            <a:r>
              <a:rPr lang="en-US" dirty="0" err="1" smtClean="0"/>
              <a:t>Quartier</a:t>
            </a:r>
            <a:r>
              <a:rPr lang="en-US" dirty="0" smtClean="0"/>
              <a:t/>
            </a:r>
            <a:br>
              <a:rPr lang="en-US" dirty="0" smtClean="0"/>
            </a:br>
            <a:r>
              <a:rPr lang="en-US" dirty="0" smtClean="0"/>
              <a:t>Petit Champlain</a:t>
            </a:r>
            <a:endParaRPr lang="en-US" dirty="0"/>
          </a:p>
        </p:txBody>
      </p:sp>
      <p:pic>
        <p:nvPicPr>
          <p:cNvPr id="4" name="Content Placeholder 3" descr="quartierpc.png"/>
          <p:cNvPicPr>
            <a:picLocks noGrp="1" noChangeAspect="1"/>
          </p:cNvPicPr>
          <p:nvPr>
            <p:ph idx="1"/>
          </p:nvPr>
        </p:nvPicPr>
        <p:blipFill>
          <a:blip r:embed="rId2"/>
          <a:stretch>
            <a:fillRect/>
          </a:stretch>
        </p:blipFill>
        <p:spPr>
          <a:xfrm>
            <a:off x="4429126" y="1104317"/>
            <a:ext cx="6536990" cy="4896433"/>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8" y="1123837"/>
            <a:ext cx="3418969" cy="4601183"/>
          </a:xfrm>
        </p:spPr>
        <p:txBody>
          <a:bodyPr/>
          <a:lstStyle/>
          <a:p>
            <a:endParaRPr lang="en-US" dirty="0"/>
          </a:p>
        </p:txBody>
      </p:sp>
      <p:sp>
        <p:nvSpPr>
          <p:cNvPr id="3" name="Content Placeholder 2"/>
          <p:cNvSpPr>
            <a:spLocks noGrp="1"/>
          </p:cNvSpPr>
          <p:nvPr>
            <p:ph idx="1"/>
          </p:nvPr>
        </p:nvSpPr>
        <p:spPr>
          <a:xfrm>
            <a:off x="4400550" y="500063"/>
            <a:ext cx="6783918" cy="5484685"/>
          </a:xfrm>
        </p:spPr>
        <p:txBody>
          <a:bodyPr>
            <a:normAutofit/>
          </a:bodyPr>
          <a:lstStyle/>
          <a:p>
            <a:r>
              <a:rPr lang="en-US" dirty="0" smtClean="0"/>
              <a:t>Set </a:t>
            </a:r>
            <a:r>
              <a:rPr lang="en-US" dirty="0" smtClean="0"/>
              <a:t>at the foot of the cliff below Chateau </a:t>
            </a:r>
            <a:r>
              <a:rPr lang="en-US" dirty="0" smtClean="0"/>
              <a:t>Frontenac, the </a:t>
            </a:r>
            <a:r>
              <a:rPr lang="en-US" dirty="0" smtClean="0"/>
              <a:t>narrow streets of the Petit Champlain Quarter, lined with quaint little shops and warm bistros, offer an incomparably romantic experience all year round.</a:t>
            </a:r>
          </a:p>
          <a:p>
            <a:r>
              <a:rPr lang="en-US" dirty="0" smtClean="0"/>
              <a:t>Working </a:t>
            </a:r>
            <a:r>
              <a:rPr lang="en-US" dirty="0" smtClean="0"/>
              <a:t>together as a co-op for over twenty years, the artisans and merchants collectively own 27 buildings in the area and consider being the proud keepers of this wonderful heritage. In their boutiques and art galleries, you’ll discover their precious finds from here and all over the world.</a:t>
            </a:r>
          </a:p>
          <a:p>
            <a:endParaRPr lang="en-US" dirty="0"/>
          </a:p>
        </p:txBody>
      </p:sp>
      <p:pic>
        <p:nvPicPr>
          <p:cNvPr id="4" name="Picture 3" descr="quartierpc2.jpg"/>
          <p:cNvPicPr>
            <a:picLocks noChangeAspect="1"/>
          </p:cNvPicPr>
          <p:nvPr/>
        </p:nvPicPr>
        <p:blipFill>
          <a:blip r:embed="rId2"/>
          <a:stretch>
            <a:fillRect/>
          </a:stretch>
        </p:blipFill>
        <p:spPr>
          <a:xfrm>
            <a:off x="0" y="1816764"/>
            <a:ext cx="4186238" cy="275052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Rue du </a:t>
            </a:r>
            <a:r>
              <a:rPr lang="en-US" dirty="0" err="1" smtClean="0"/>
              <a:t>Trésor</a:t>
            </a:r>
            <a:endParaRPr lang="en-US" dirty="0"/>
          </a:p>
        </p:txBody>
      </p:sp>
      <p:pic>
        <p:nvPicPr>
          <p:cNvPr id="5" name="Picture 4" descr="ruetresor.png"/>
          <p:cNvPicPr>
            <a:picLocks noChangeAspect="1"/>
          </p:cNvPicPr>
          <p:nvPr/>
        </p:nvPicPr>
        <p:blipFill>
          <a:blip r:embed="rId2"/>
          <a:stretch>
            <a:fillRect/>
          </a:stretch>
        </p:blipFill>
        <p:spPr>
          <a:xfrm>
            <a:off x="3900487" y="914398"/>
            <a:ext cx="7278430" cy="4843465"/>
          </a:xfrm>
          <a:prstGeom prst="rect">
            <a:avLst/>
          </a:prstGeom>
        </p:spPr>
      </p:pic>
      <p:sp>
        <p:nvSpPr>
          <p:cNvPr id="6" name="Content Placeholder 5"/>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057774" y="957262"/>
            <a:ext cx="6126693" cy="5027485"/>
          </a:xfrm>
        </p:spPr>
        <p:txBody>
          <a:bodyPr/>
          <a:lstStyle/>
          <a:p>
            <a:r>
              <a:rPr lang="en-US" dirty="0" smtClean="0"/>
              <a:t>Welcome to the rue du </a:t>
            </a:r>
            <a:r>
              <a:rPr lang="en-US" dirty="0" err="1" smtClean="0"/>
              <a:t>Trésor</a:t>
            </a:r>
            <a:r>
              <a:rPr lang="en-US" dirty="0" smtClean="0"/>
              <a:t>, a quaint open-air gallery situated in a narrow alley of Quebec City. It was founded in the 60s by </a:t>
            </a:r>
            <a:r>
              <a:rPr lang="en-US" dirty="0" err="1" smtClean="0"/>
              <a:t>entreprising</a:t>
            </a:r>
            <a:r>
              <a:rPr lang="en-US" dirty="0" smtClean="0"/>
              <a:t> fine arts students, who decided to exhibit their work on the walls of the rue du </a:t>
            </a:r>
            <a:r>
              <a:rPr lang="en-US" dirty="0" err="1" smtClean="0"/>
              <a:t>Trésor</a:t>
            </a:r>
            <a:r>
              <a:rPr lang="en-US" dirty="0" smtClean="0"/>
              <a:t> (literally, "Treasure Street") and never looked back since. </a:t>
            </a:r>
            <a:br>
              <a:rPr lang="en-US" dirty="0" smtClean="0"/>
            </a:br>
            <a:r>
              <a:rPr lang="en-US" dirty="0" smtClean="0"/>
              <a:t/>
            </a:r>
            <a:br>
              <a:rPr lang="en-US" dirty="0" smtClean="0"/>
            </a:br>
            <a:r>
              <a:rPr lang="en-US" dirty="0" smtClean="0"/>
              <a:t>Since then, the rue du </a:t>
            </a:r>
            <a:r>
              <a:rPr lang="en-US" dirty="0" err="1" smtClean="0"/>
              <a:t>Trésor</a:t>
            </a:r>
            <a:r>
              <a:rPr lang="en-US" dirty="0" smtClean="0"/>
              <a:t> has become a renowned attraction of the old city, where tourists can find an original souvenir and art amateurs the latest addition to their fine arts collection</a:t>
            </a:r>
            <a:endParaRPr lang="en-US" dirty="0"/>
          </a:p>
        </p:txBody>
      </p:sp>
      <p:pic>
        <p:nvPicPr>
          <p:cNvPr id="5" name="Content Placeholder 3" descr="ruetresor2.jpg"/>
          <p:cNvPicPr>
            <a:picLocks noChangeAspect="1"/>
          </p:cNvPicPr>
          <p:nvPr/>
        </p:nvPicPr>
        <p:blipFill>
          <a:blip r:embed="rId2"/>
          <a:stretch>
            <a:fillRect/>
          </a:stretch>
        </p:blipFill>
        <p:spPr>
          <a:xfrm>
            <a:off x="243848" y="2243137"/>
            <a:ext cx="4546705" cy="3014663"/>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Funiculaire</a:t>
            </a:r>
            <a:endParaRPr lang="en-US" dirty="0"/>
          </a:p>
        </p:txBody>
      </p:sp>
      <p:sp>
        <p:nvSpPr>
          <p:cNvPr id="3" name="Content Placeholder 2"/>
          <p:cNvSpPr>
            <a:spLocks noGrp="1"/>
          </p:cNvSpPr>
          <p:nvPr>
            <p:ph idx="1"/>
          </p:nvPr>
        </p:nvSpPr>
        <p:spPr>
          <a:xfrm>
            <a:off x="3943350" y="5129213"/>
            <a:ext cx="7241118" cy="855534"/>
          </a:xfrm>
        </p:spPr>
        <p:txBody>
          <a:bodyPr>
            <a:normAutofit lnSpcReduction="10000"/>
          </a:bodyPr>
          <a:lstStyle/>
          <a:p>
            <a:r>
              <a:rPr lang="en-US" dirty="0" smtClean="0"/>
              <a:t>The </a:t>
            </a:r>
            <a:r>
              <a:rPr lang="en-US" b="1" dirty="0" smtClean="0"/>
              <a:t>Old Quebec Funicular</a:t>
            </a:r>
            <a:r>
              <a:rPr lang="en-US" dirty="0" smtClean="0"/>
              <a:t> </a:t>
            </a:r>
            <a:r>
              <a:rPr lang="en-US" dirty="0" smtClean="0"/>
              <a:t>is </a:t>
            </a:r>
            <a:r>
              <a:rPr lang="en-US" dirty="0" smtClean="0"/>
              <a:t>a </a:t>
            </a:r>
            <a:r>
              <a:rPr lang="en-US" dirty="0" smtClean="0"/>
              <a:t>railway/ elevator in the Vieux Québec neighborhood </a:t>
            </a:r>
            <a:r>
              <a:rPr lang="en-US" dirty="0" smtClean="0"/>
              <a:t>of the </a:t>
            </a:r>
            <a:r>
              <a:rPr lang="en-US" dirty="0" smtClean="0"/>
              <a:t>city. </a:t>
            </a:r>
            <a:r>
              <a:rPr lang="en-US" dirty="0" smtClean="0"/>
              <a:t> </a:t>
            </a:r>
            <a:r>
              <a:rPr lang="en-US" dirty="0" smtClean="0"/>
              <a:t>It </a:t>
            </a:r>
            <a:r>
              <a:rPr lang="en-US" dirty="0" smtClean="0"/>
              <a:t>links the Haute-Ville (Upper Town) to the </a:t>
            </a:r>
            <a:r>
              <a:rPr lang="en-US" dirty="0" err="1" smtClean="0"/>
              <a:t>Basse</a:t>
            </a:r>
            <a:r>
              <a:rPr lang="en-US" dirty="0" smtClean="0"/>
              <a:t>-Ville (Lower Town</a:t>
            </a:r>
            <a:r>
              <a:rPr lang="en-US" dirty="0" smtClean="0"/>
              <a:t>). </a:t>
            </a:r>
          </a:p>
          <a:p>
            <a:pPr>
              <a:buNone/>
            </a:pPr>
            <a:endParaRPr lang="en-US" dirty="0"/>
          </a:p>
        </p:txBody>
      </p:sp>
      <p:pic>
        <p:nvPicPr>
          <p:cNvPr id="4" name="Picture 3" descr="Funiculaire.jpg"/>
          <p:cNvPicPr>
            <a:picLocks noChangeAspect="1"/>
          </p:cNvPicPr>
          <p:nvPr/>
        </p:nvPicPr>
        <p:blipFill>
          <a:blip r:embed="rId2"/>
          <a:stretch>
            <a:fillRect/>
          </a:stretch>
        </p:blipFill>
        <p:spPr>
          <a:xfrm>
            <a:off x="5529263" y="555959"/>
            <a:ext cx="3069097" cy="408747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8" y="3586163"/>
            <a:ext cx="3361819" cy="2138857"/>
          </a:xfrm>
        </p:spPr>
        <p:txBody>
          <a:bodyPr/>
          <a:lstStyle/>
          <a:p>
            <a:r>
              <a:rPr lang="en-US" dirty="0" smtClean="0"/>
              <a:t>Jacques Cartier</a:t>
            </a:r>
            <a:br>
              <a:rPr lang="en-US" dirty="0" smtClean="0"/>
            </a:br>
            <a:r>
              <a:rPr lang="en-US" dirty="0" smtClean="0"/>
              <a:t/>
            </a:r>
            <a:br>
              <a:rPr lang="en-US" dirty="0" smtClean="0"/>
            </a:br>
            <a:r>
              <a:rPr lang="en-US" dirty="0" smtClean="0"/>
              <a:t>Nouvelle France</a:t>
            </a:r>
            <a:endParaRPr lang="en-US" dirty="0"/>
          </a:p>
        </p:txBody>
      </p:sp>
      <p:sp>
        <p:nvSpPr>
          <p:cNvPr id="3" name="Content Placeholder 2"/>
          <p:cNvSpPr>
            <a:spLocks noGrp="1"/>
          </p:cNvSpPr>
          <p:nvPr>
            <p:ph idx="1"/>
          </p:nvPr>
        </p:nvSpPr>
        <p:spPr>
          <a:xfrm>
            <a:off x="3829050" y="971550"/>
            <a:ext cx="7355418" cy="5013197"/>
          </a:xfrm>
        </p:spPr>
        <p:txBody>
          <a:bodyPr>
            <a:normAutofit/>
          </a:bodyPr>
          <a:lstStyle/>
          <a:p>
            <a:r>
              <a:rPr lang="en-US" dirty="0" smtClean="0">
                <a:solidFill>
                  <a:schemeClr val="tx1"/>
                </a:solidFill>
              </a:rPr>
              <a:t>The province of Québec is </a:t>
            </a:r>
            <a:r>
              <a:rPr lang="en-US" dirty="0" smtClean="0">
                <a:solidFill>
                  <a:schemeClr val="tx1"/>
                </a:solidFill>
              </a:rPr>
              <a:t>the site where French settlers founded the colony of </a:t>
            </a:r>
            <a:r>
              <a:rPr lang="en-US" dirty="0" smtClean="0">
                <a:solidFill>
                  <a:schemeClr val="tx1"/>
                </a:solidFill>
              </a:rPr>
              <a:t>Nouvelle France  in the </a:t>
            </a:r>
            <a:r>
              <a:rPr lang="en-US" dirty="0" smtClean="0">
                <a:solidFill>
                  <a:schemeClr val="tx1"/>
                </a:solidFill>
              </a:rPr>
              <a:t>17th and 18th centuries</a:t>
            </a:r>
            <a:r>
              <a:rPr lang="en-US" dirty="0" smtClean="0">
                <a:solidFill>
                  <a:schemeClr val="tx1"/>
                </a:solidFill>
              </a:rPr>
              <a:t>.</a:t>
            </a:r>
          </a:p>
          <a:p>
            <a:endParaRPr lang="en-US" dirty="0" smtClean="0"/>
          </a:p>
          <a:p>
            <a:r>
              <a:rPr lang="en-US" dirty="0" smtClean="0">
                <a:solidFill>
                  <a:schemeClr val="tx1"/>
                </a:solidFill>
              </a:rPr>
              <a:t>On June 24, </a:t>
            </a:r>
            <a:r>
              <a:rPr lang="en-US" dirty="0" smtClean="0">
                <a:solidFill>
                  <a:schemeClr val="tx1"/>
                </a:solidFill>
              </a:rPr>
              <a:t>1534, French explorer Jacques  Cartier planted </a:t>
            </a:r>
            <a:r>
              <a:rPr lang="en-US" dirty="0" smtClean="0">
                <a:solidFill>
                  <a:schemeClr val="tx1"/>
                </a:solidFill>
              </a:rPr>
              <a:t>a cross on </a:t>
            </a:r>
            <a:r>
              <a:rPr lang="en-US" dirty="0" smtClean="0">
                <a:solidFill>
                  <a:schemeClr val="tx1"/>
                </a:solidFill>
              </a:rPr>
              <a:t>the </a:t>
            </a:r>
            <a:r>
              <a:rPr lang="en-US" dirty="0" err="1" smtClean="0">
                <a:solidFill>
                  <a:schemeClr val="tx1"/>
                </a:solidFill>
              </a:rPr>
              <a:t>Gaspé</a:t>
            </a:r>
            <a:r>
              <a:rPr lang="en-US" dirty="0" smtClean="0">
                <a:solidFill>
                  <a:schemeClr val="tx1"/>
                </a:solidFill>
              </a:rPr>
              <a:t> Peninsula and </a:t>
            </a:r>
            <a:r>
              <a:rPr lang="en-US" dirty="0" smtClean="0">
                <a:solidFill>
                  <a:schemeClr val="tx1"/>
                </a:solidFill>
              </a:rPr>
              <a:t>took possession of </a:t>
            </a:r>
            <a:r>
              <a:rPr lang="en-US" dirty="0" smtClean="0">
                <a:solidFill>
                  <a:schemeClr val="tx1"/>
                </a:solidFill>
              </a:rPr>
              <a:t>this territory </a:t>
            </a:r>
            <a:r>
              <a:rPr lang="en-US" dirty="0" smtClean="0">
                <a:solidFill>
                  <a:schemeClr val="tx1"/>
                </a:solidFill>
              </a:rPr>
              <a:t>in the name of </a:t>
            </a:r>
            <a:r>
              <a:rPr lang="en-US" dirty="0" smtClean="0">
                <a:solidFill>
                  <a:schemeClr val="tx1"/>
                </a:solidFill>
              </a:rPr>
              <a:t>King François I of France.</a:t>
            </a:r>
          </a:p>
          <a:p>
            <a:endParaRPr lang="en-US" dirty="0" smtClean="0">
              <a:solidFill>
                <a:schemeClr val="tx1"/>
              </a:solidFill>
            </a:endParaRPr>
          </a:p>
          <a:p>
            <a:r>
              <a:rPr lang="en-US" dirty="0" smtClean="0">
                <a:solidFill>
                  <a:schemeClr val="tx1"/>
                </a:solidFill>
              </a:rPr>
              <a:t>On his second voyage on May 26, 1535, Cartier sailed upriver to </a:t>
            </a:r>
            <a:r>
              <a:rPr lang="en-US" dirty="0" smtClean="0">
                <a:solidFill>
                  <a:schemeClr val="tx1"/>
                </a:solidFill>
              </a:rPr>
              <a:t>the Iroquoian villages  along the Saint Lawrence River  near present-day Québec City and present day Montréal. </a:t>
            </a:r>
            <a:endParaRPr lang="en-US" dirty="0" smtClean="0">
              <a:solidFill>
                <a:schemeClr val="tx1"/>
              </a:solidFill>
            </a:endParaRPr>
          </a:p>
          <a:p>
            <a:endParaRPr lang="en-US" dirty="0"/>
          </a:p>
        </p:txBody>
      </p:sp>
      <p:pic>
        <p:nvPicPr>
          <p:cNvPr id="4" name="Picture 3" descr="Cartier.png"/>
          <p:cNvPicPr>
            <a:picLocks noChangeAspect="1"/>
          </p:cNvPicPr>
          <p:nvPr/>
        </p:nvPicPr>
        <p:blipFill>
          <a:blip r:embed="rId2"/>
          <a:stretch>
            <a:fillRect/>
          </a:stretch>
        </p:blipFill>
        <p:spPr>
          <a:xfrm>
            <a:off x="548040" y="569885"/>
            <a:ext cx="2323748" cy="304199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Plaines </a:t>
            </a:r>
            <a:r>
              <a:rPr lang="en-US" dirty="0" err="1" smtClean="0"/>
              <a:t>d’Abraham</a:t>
            </a:r>
            <a:endParaRPr lang="en-US" dirty="0"/>
          </a:p>
        </p:txBody>
      </p:sp>
      <p:sp>
        <p:nvSpPr>
          <p:cNvPr id="3" name="Content Placeholder 2"/>
          <p:cNvSpPr>
            <a:spLocks noGrp="1"/>
          </p:cNvSpPr>
          <p:nvPr>
            <p:ph idx="1"/>
          </p:nvPr>
        </p:nvSpPr>
        <p:spPr/>
        <p:txBody>
          <a:bodyPr/>
          <a:lstStyle/>
          <a:p>
            <a:r>
              <a:rPr lang="en-US" dirty="0" smtClean="0"/>
              <a:t>This is a 250-acre park, the former site of a battle between the English &amp; the French in 1759.</a:t>
            </a:r>
            <a:endParaRPr lang="en-US" dirty="0"/>
          </a:p>
        </p:txBody>
      </p:sp>
      <p:pic>
        <p:nvPicPr>
          <p:cNvPr id="4" name="Picture 3" descr="plaines.png"/>
          <p:cNvPicPr>
            <a:picLocks noChangeAspect="1"/>
          </p:cNvPicPr>
          <p:nvPr/>
        </p:nvPicPr>
        <p:blipFill>
          <a:blip r:embed="rId2"/>
          <a:stretch>
            <a:fillRect/>
          </a:stretch>
        </p:blipFill>
        <p:spPr>
          <a:xfrm>
            <a:off x="5086350" y="4029076"/>
            <a:ext cx="4490484" cy="2398825"/>
          </a:xfrm>
          <a:prstGeom prst="rect">
            <a:avLst/>
          </a:prstGeom>
        </p:spPr>
      </p:pic>
      <p:pic>
        <p:nvPicPr>
          <p:cNvPr id="5" name="Picture 4" descr="plaines2.png"/>
          <p:cNvPicPr>
            <a:picLocks noChangeAspect="1"/>
          </p:cNvPicPr>
          <p:nvPr/>
        </p:nvPicPr>
        <p:blipFill>
          <a:blip r:embed="rId3"/>
          <a:stretch>
            <a:fillRect/>
          </a:stretch>
        </p:blipFill>
        <p:spPr>
          <a:xfrm>
            <a:off x="3933824" y="404813"/>
            <a:ext cx="3236314" cy="2424112"/>
          </a:xfrm>
          <a:prstGeom prst="rect">
            <a:avLst/>
          </a:prstGeom>
        </p:spPr>
      </p:pic>
      <p:pic>
        <p:nvPicPr>
          <p:cNvPr id="6" name="Picture 5" descr="plaines3.jpg"/>
          <p:cNvPicPr>
            <a:picLocks noChangeAspect="1"/>
          </p:cNvPicPr>
          <p:nvPr/>
        </p:nvPicPr>
        <p:blipFill>
          <a:blip r:embed="rId4"/>
          <a:stretch>
            <a:fillRect/>
          </a:stretch>
        </p:blipFill>
        <p:spPr>
          <a:xfrm>
            <a:off x="7700962" y="542925"/>
            <a:ext cx="3143251" cy="2357438"/>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 chutes Montmorency</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4459137" y="1123836"/>
            <a:ext cx="6426351" cy="4819763"/>
          </a:xfrm>
        </p:spPr>
      </p:pic>
    </p:spTree>
    <p:extLst>
      <p:ext uri="{BB962C8B-B14F-4D97-AF65-F5344CB8AC3E}">
        <p14:creationId xmlns:p14="http://schemas.microsoft.com/office/powerpoint/2010/main" xmlns="" val="20315927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329488" y="2000250"/>
            <a:ext cx="3569229" cy="2941510"/>
          </a:xfrm>
        </p:spPr>
        <p:txBody>
          <a:bodyPr/>
          <a:lstStyle/>
          <a:p>
            <a:r>
              <a:rPr lang="en-US" dirty="0" smtClean="0"/>
              <a:t>Just outside of the city of Québec are found this spectacular waterfall.  </a:t>
            </a:r>
          </a:p>
          <a:p>
            <a:r>
              <a:rPr lang="en-US" dirty="0" smtClean="0"/>
              <a:t>You can  even walk across on a bridge!</a:t>
            </a:r>
            <a:endParaRPr lang="en-US" dirty="0"/>
          </a:p>
        </p:txBody>
      </p:sp>
      <p:pic>
        <p:nvPicPr>
          <p:cNvPr id="4" name="Picture 3" descr="chutes2.png"/>
          <p:cNvPicPr>
            <a:picLocks noChangeAspect="1"/>
          </p:cNvPicPr>
          <p:nvPr/>
        </p:nvPicPr>
        <p:blipFill>
          <a:blip r:embed="rId2"/>
          <a:stretch>
            <a:fillRect/>
          </a:stretch>
        </p:blipFill>
        <p:spPr>
          <a:xfrm>
            <a:off x="323849" y="1685924"/>
            <a:ext cx="6098187" cy="4043363"/>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8" y="1123837"/>
            <a:ext cx="3347531" cy="4601183"/>
          </a:xfrm>
        </p:spPr>
        <p:txBody>
          <a:bodyPr/>
          <a:lstStyle/>
          <a:p>
            <a:r>
              <a:rPr lang="en-US" dirty="0" smtClean="0"/>
              <a:t>Mont Ste-Anne</a:t>
            </a:r>
            <a:endParaRPr lang="en-US" dirty="0"/>
          </a:p>
        </p:txBody>
      </p:sp>
      <p:sp>
        <p:nvSpPr>
          <p:cNvPr id="3" name="Content Placeholder 2"/>
          <p:cNvSpPr>
            <a:spLocks noGrp="1"/>
          </p:cNvSpPr>
          <p:nvPr>
            <p:ph idx="1"/>
          </p:nvPr>
        </p:nvSpPr>
        <p:spPr/>
        <p:txBody>
          <a:bodyPr/>
          <a:lstStyle/>
          <a:p>
            <a:r>
              <a:rPr lang="en-US" dirty="0" smtClean="0"/>
              <a:t>Mont </a:t>
            </a:r>
            <a:r>
              <a:rPr lang="en-US" dirty="0" smtClean="0"/>
              <a:t>Ste-Anne is located 40 km east of Quebec City. Famous for its ski slopes, it is fun for all in the summer also.  </a:t>
            </a:r>
          </a:p>
          <a:p>
            <a:endParaRPr lang="en-US" dirty="0" smtClean="0"/>
          </a:p>
          <a:p>
            <a:r>
              <a:rPr lang="en-US" dirty="0" smtClean="0"/>
              <a:t>Hiking, jogging and VTT (</a:t>
            </a:r>
            <a:r>
              <a:rPr lang="en-US" dirty="0" err="1" smtClean="0"/>
              <a:t>vélo</a:t>
            </a:r>
            <a:r>
              <a:rPr lang="en-US" dirty="0" smtClean="0"/>
              <a:t> tout terrain) are just a few of the activities Québécois enjoy here in the warm months.</a:t>
            </a:r>
            <a:endParaRPr lang="en-US" dirty="0"/>
          </a:p>
        </p:txBody>
      </p:sp>
      <p:pic>
        <p:nvPicPr>
          <p:cNvPr id="4" name="Picture 3" descr="mont1.png"/>
          <p:cNvPicPr>
            <a:picLocks noChangeAspect="1"/>
          </p:cNvPicPr>
          <p:nvPr/>
        </p:nvPicPr>
        <p:blipFill>
          <a:blip r:embed="rId2"/>
          <a:stretch>
            <a:fillRect/>
          </a:stretch>
        </p:blipFill>
        <p:spPr>
          <a:xfrm>
            <a:off x="2705100" y="361950"/>
            <a:ext cx="4184088" cy="1995488"/>
          </a:xfrm>
          <a:prstGeom prst="rect">
            <a:avLst/>
          </a:prstGeom>
        </p:spPr>
      </p:pic>
      <p:pic>
        <p:nvPicPr>
          <p:cNvPr id="5" name="Picture 4" descr="mont2.jpg"/>
          <p:cNvPicPr>
            <a:picLocks noChangeAspect="1"/>
          </p:cNvPicPr>
          <p:nvPr/>
        </p:nvPicPr>
        <p:blipFill>
          <a:blip r:embed="rId3"/>
          <a:srcRect b="12694"/>
          <a:stretch>
            <a:fillRect/>
          </a:stretch>
        </p:blipFill>
        <p:spPr>
          <a:xfrm>
            <a:off x="7828291" y="4510087"/>
            <a:ext cx="3273096" cy="2105026"/>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8" y="1123837"/>
            <a:ext cx="2776032" cy="4601183"/>
          </a:xfrm>
        </p:spPr>
        <p:txBody>
          <a:bodyPr/>
          <a:lstStyle/>
          <a:p>
            <a:pPr algn="ctr"/>
            <a:r>
              <a:rPr lang="en-US" dirty="0" err="1" smtClean="0"/>
              <a:t>L’Université</a:t>
            </a:r>
            <a:r>
              <a:rPr lang="en-US" dirty="0" smtClean="0"/>
              <a:t> Laval</a:t>
            </a:r>
            <a:endParaRPr lang="en-US" dirty="0"/>
          </a:p>
        </p:txBody>
      </p:sp>
      <p:sp>
        <p:nvSpPr>
          <p:cNvPr id="3" name="Content Placeholder 2"/>
          <p:cNvSpPr>
            <a:spLocks noGrp="1"/>
          </p:cNvSpPr>
          <p:nvPr>
            <p:ph idx="1"/>
          </p:nvPr>
        </p:nvSpPr>
        <p:spPr>
          <a:xfrm>
            <a:off x="4200525" y="5214938"/>
            <a:ext cx="5400675" cy="769810"/>
          </a:xfrm>
        </p:spPr>
        <p:txBody>
          <a:bodyPr>
            <a:normAutofit/>
          </a:bodyPr>
          <a:lstStyle/>
          <a:p>
            <a:r>
              <a:rPr lang="en-US" dirty="0" smtClean="0"/>
              <a:t>Founded in 1852, this is the oldest French-language university in North America.</a:t>
            </a:r>
            <a:endParaRPr lang="en-US" dirty="0"/>
          </a:p>
        </p:txBody>
      </p:sp>
      <p:pic>
        <p:nvPicPr>
          <p:cNvPr id="4" name="Picture 3" descr="laval1.png"/>
          <p:cNvPicPr>
            <a:picLocks noChangeAspect="1"/>
          </p:cNvPicPr>
          <p:nvPr/>
        </p:nvPicPr>
        <p:blipFill>
          <a:blip r:embed="rId2"/>
          <a:stretch>
            <a:fillRect/>
          </a:stretch>
        </p:blipFill>
        <p:spPr>
          <a:xfrm>
            <a:off x="42864" y="938212"/>
            <a:ext cx="3314700" cy="1381125"/>
          </a:xfrm>
          <a:prstGeom prst="rect">
            <a:avLst/>
          </a:prstGeom>
        </p:spPr>
      </p:pic>
      <p:pic>
        <p:nvPicPr>
          <p:cNvPr id="5" name="Picture 4" descr="laval2.png"/>
          <p:cNvPicPr>
            <a:picLocks noChangeAspect="1"/>
          </p:cNvPicPr>
          <p:nvPr/>
        </p:nvPicPr>
        <p:blipFill>
          <a:blip r:embed="rId3"/>
          <a:stretch>
            <a:fillRect/>
          </a:stretch>
        </p:blipFill>
        <p:spPr>
          <a:xfrm>
            <a:off x="4154300" y="785812"/>
            <a:ext cx="5432612" cy="4069215"/>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err="1" smtClean="0"/>
              <a:t>Ressources</a:t>
            </a:r>
            <a:r>
              <a:rPr lang="en-US" dirty="0" smtClean="0"/>
              <a:t> et Industries</a:t>
            </a:r>
            <a:endParaRPr lang="en-US" dirty="0"/>
          </a:p>
        </p:txBody>
      </p:sp>
      <p:sp>
        <p:nvSpPr>
          <p:cNvPr id="3" name="Content Placeholder 2"/>
          <p:cNvSpPr>
            <a:spLocks noGrp="1"/>
          </p:cNvSpPr>
          <p:nvPr>
            <p:ph idx="1"/>
          </p:nvPr>
        </p:nvSpPr>
        <p:spPr>
          <a:xfrm>
            <a:off x="3926418" y="442912"/>
            <a:ext cx="7315200" cy="584073"/>
          </a:xfrm>
        </p:spPr>
        <p:txBody>
          <a:bodyPr>
            <a:noAutofit/>
          </a:bodyPr>
          <a:lstStyle/>
          <a:p>
            <a:r>
              <a:rPr lang="en-US" sz="4000" dirty="0" err="1" smtClean="0"/>
              <a:t>Dérivés</a:t>
            </a:r>
            <a:r>
              <a:rPr lang="en-US" sz="4000" dirty="0" smtClean="0"/>
              <a:t> du bois</a:t>
            </a:r>
            <a:endParaRPr lang="en-US" sz="4000" dirty="0"/>
          </a:p>
        </p:txBody>
      </p:sp>
      <p:pic>
        <p:nvPicPr>
          <p:cNvPr id="4" name="Picture 3" descr="wood5.jpg"/>
          <p:cNvPicPr>
            <a:picLocks noChangeAspect="1"/>
          </p:cNvPicPr>
          <p:nvPr/>
        </p:nvPicPr>
        <p:blipFill>
          <a:blip r:embed="rId2"/>
          <a:stretch>
            <a:fillRect/>
          </a:stretch>
        </p:blipFill>
        <p:spPr>
          <a:xfrm>
            <a:off x="6362700" y="2981324"/>
            <a:ext cx="2466975" cy="1638300"/>
          </a:xfrm>
          <a:prstGeom prst="rect">
            <a:avLst/>
          </a:prstGeom>
        </p:spPr>
      </p:pic>
      <p:pic>
        <p:nvPicPr>
          <p:cNvPr id="5" name="Picture 4" descr="wood4.jpg"/>
          <p:cNvPicPr>
            <a:picLocks noChangeAspect="1"/>
          </p:cNvPicPr>
          <p:nvPr/>
        </p:nvPicPr>
        <p:blipFill>
          <a:blip r:embed="rId3"/>
          <a:stretch>
            <a:fillRect/>
          </a:stretch>
        </p:blipFill>
        <p:spPr>
          <a:xfrm>
            <a:off x="8953500" y="1362075"/>
            <a:ext cx="2286000" cy="1704975"/>
          </a:xfrm>
          <a:prstGeom prst="rect">
            <a:avLst/>
          </a:prstGeom>
        </p:spPr>
      </p:pic>
      <p:pic>
        <p:nvPicPr>
          <p:cNvPr id="6" name="Picture 5" descr="wood3.png"/>
          <p:cNvPicPr>
            <a:picLocks noChangeAspect="1"/>
          </p:cNvPicPr>
          <p:nvPr/>
        </p:nvPicPr>
        <p:blipFill>
          <a:blip r:embed="rId4"/>
          <a:stretch>
            <a:fillRect/>
          </a:stretch>
        </p:blipFill>
        <p:spPr>
          <a:xfrm>
            <a:off x="8391525" y="4781549"/>
            <a:ext cx="2952750" cy="1552575"/>
          </a:xfrm>
          <a:prstGeom prst="rect">
            <a:avLst/>
          </a:prstGeom>
        </p:spPr>
      </p:pic>
      <p:pic>
        <p:nvPicPr>
          <p:cNvPr id="7" name="Picture 6" descr="wood2.png"/>
          <p:cNvPicPr>
            <a:picLocks noChangeAspect="1"/>
          </p:cNvPicPr>
          <p:nvPr/>
        </p:nvPicPr>
        <p:blipFill>
          <a:blip r:embed="rId5"/>
          <a:stretch>
            <a:fillRect/>
          </a:stretch>
        </p:blipFill>
        <p:spPr>
          <a:xfrm>
            <a:off x="3767137" y="4600575"/>
            <a:ext cx="2428875" cy="1885950"/>
          </a:xfrm>
          <a:prstGeom prst="rect">
            <a:avLst/>
          </a:prstGeom>
        </p:spPr>
      </p:pic>
      <p:pic>
        <p:nvPicPr>
          <p:cNvPr id="8" name="Picture 7" descr="wood1.png"/>
          <p:cNvPicPr>
            <a:picLocks noChangeAspect="1"/>
          </p:cNvPicPr>
          <p:nvPr/>
        </p:nvPicPr>
        <p:blipFill>
          <a:blip r:embed="rId6"/>
          <a:stretch>
            <a:fillRect/>
          </a:stretch>
        </p:blipFill>
        <p:spPr>
          <a:xfrm>
            <a:off x="3605211" y="1562101"/>
            <a:ext cx="2466975" cy="1847850"/>
          </a:xfrm>
          <a:prstGeom prst="rect">
            <a:avLst/>
          </a:prstGeom>
        </p:spPr>
      </p:pic>
      <p:pic>
        <p:nvPicPr>
          <p:cNvPr id="9" name="Picture 8" descr="logging.jpg"/>
          <p:cNvPicPr>
            <a:picLocks noChangeAspect="1"/>
          </p:cNvPicPr>
          <p:nvPr/>
        </p:nvPicPr>
        <p:blipFill>
          <a:blip r:embed="rId7"/>
          <a:srcRect b="23487"/>
          <a:stretch>
            <a:fillRect/>
          </a:stretch>
        </p:blipFill>
        <p:spPr>
          <a:xfrm>
            <a:off x="414336" y="342899"/>
            <a:ext cx="2714627" cy="3477947"/>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Ressources</a:t>
            </a:r>
            <a:r>
              <a:rPr lang="en-US" dirty="0" smtClean="0"/>
              <a:t> et Industries</a:t>
            </a:r>
            <a:endParaRPr lang="en-US" dirty="0"/>
          </a:p>
        </p:txBody>
      </p:sp>
      <p:sp>
        <p:nvSpPr>
          <p:cNvPr id="3" name="Content Placeholder 2"/>
          <p:cNvSpPr>
            <a:spLocks noGrp="1"/>
          </p:cNvSpPr>
          <p:nvPr>
            <p:ph idx="1"/>
          </p:nvPr>
        </p:nvSpPr>
        <p:spPr>
          <a:xfrm>
            <a:off x="4412193" y="342899"/>
            <a:ext cx="7315200" cy="584073"/>
          </a:xfrm>
        </p:spPr>
        <p:txBody>
          <a:bodyPr>
            <a:noAutofit/>
          </a:bodyPr>
          <a:lstStyle/>
          <a:p>
            <a:r>
              <a:rPr lang="en-US" sz="3600" dirty="0" err="1" smtClean="0"/>
              <a:t>Dérivés</a:t>
            </a:r>
            <a:r>
              <a:rPr lang="en-US" sz="3600" dirty="0" smtClean="0"/>
              <a:t> du </a:t>
            </a:r>
            <a:r>
              <a:rPr lang="en-US" sz="3600" dirty="0" err="1" smtClean="0"/>
              <a:t>cuir</a:t>
            </a:r>
            <a:endParaRPr lang="en-US" sz="3600" dirty="0"/>
          </a:p>
        </p:txBody>
      </p:sp>
      <p:pic>
        <p:nvPicPr>
          <p:cNvPr id="4" name="Picture 3" descr="cuir1.jpg"/>
          <p:cNvPicPr>
            <a:picLocks noChangeAspect="1"/>
          </p:cNvPicPr>
          <p:nvPr/>
        </p:nvPicPr>
        <p:blipFill>
          <a:blip r:embed="rId2"/>
          <a:stretch>
            <a:fillRect/>
          </a:stretch>
        </p:blipFill>
        <p:spPr>
          <a:xfrm>
            <a:off x="8672512" y="809625"/>
            <a:ext cx="2276475" cy="2009775"/>
          </a:xfrm>
          <a:prstGeom prst="rect">
            <a:avLst/>
          </a:prstGeom>
        </p:spPr>
      </p:pic>
      <p:pic>
        <p:nvPicPr>
          <p:cNvPr id="5" name="Picture 4" descr="cuir2.jpg"/>
          <p:cNvPicPr>
            <a:picLocks noChangeAspect="1"/>
          </p:cNvPicPr>
          <p:nvPr/>
        </p:nvPicPr>
        <p:blipFill>
          <a:blip r:embed="rId3"/>
          <a:stretch>
            <a:fillRect/>
          </a:stretch>
        </p:blipFill>
        <p:spPr>
          <a:xfrm>
            <a:off x="8596312" y="4833937"/>
            <a:ext cx="2600325" cy="1762125"/>
          </a:xfrm>
          <a:prstGeom prst="rect">
            <a:avLst/>
          </a:prstGeom>
        </p:spPr>
      </p:pic>
      <p:pic>
        <p:nvPicPr>
          <p:cNvPr id="6" name="Picture 5" descr="cuir3.jpg"/>
          <p:cNvPicPr>
            <a:picLocks noChangeAspect="1"/>
          </p:cNvPicPr>
          <p:nvPr/>
        </p:nvPicPr>
        <p:blipFill>
          <a:blip r:embed="rId4"/>
          <a:stretch>
            <a:fillRect/>
          </a:stretch>
        </p:blipFill>
        <p:spPr>
          <a:xfrm>
            <a:off x="6672262" y="2714624"/>
            <a:ext cx="2019300" cy="1971675"/>
          </a:xfrm>
          <a:prstGeom prst="rect">
            <a:avLst/>
          </a:prstGeom>
        </p:spPr>
      </p:pic>
      <p:pic>
        <p:nvPicPr>
          <p:cNvPr id="7" name="Picture 6" descr="cuir4.jpg"/>
          <p:cNvPicPr>
            <a:picLocks noChangeAspect="1"/>
          </p:cNvPicPr>
          <p:nvPr/>
        </p:nvPicPr>
        <p:blipFill>
          <a:blip r:embed="rId5"/>
          <a:stretch>
            <a:fillRect/>
          </a:stretch>
        </p:blipFill>
        <p:spPr>
          <a:xfrm>
            <a:off x="4119562" y="4562474"/>
            <a:ext cx="2438400" cy="1876425"/>
          </a:xfrm>
          <a:prstGeom prst="rect">
            <a:avLst/>
          </a:prstGeom>
        </p:spPr>
      </p:pic>
      <p:pic>
        <p:nvPicPr>
          <p:cNvPr id="8" name="Picture 7" descr="cuir5.png"/>
          <p:cNvPicPr>
            <a:picLocks noChangeAspect="1"/>
          </p:cNvPicPr>
          <p:nvPr/>
        </p:nvPicPr>
        <p:blipFill>
          <a:blip r:embed="rId6"/>
          <a:stretch>
            <a:fillRect/>
          </a:stretch>
        </p:blipFill>
        <p:spPr>
          <a:xfrm>
            <a:off x="3624262" y="1157287"/>
            <a:ext cx="2543175" cy="1800225"/>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Ressources</a:t>
            </a:r>
            <a:r>
              <a:rPr lang="en-US" dirty="0" smtClean="0"/>
              <a:t> et Industries</a:t>
            </a:r>
            <a:endParaRPr lang="en-US" dirty="0"/>
          </a:p>
        </p:txBody>
      </p:sp>
      <p:sp>
        <p:nvSpPr>
          <p:cNvPr id="3" name="Content Placeholder 2"/>
          <p:cNvSpPr>
            <a:spLocks noGrp="1"/>
          </p:cNvSpPr>
          <p:nvPr>
            <p:ph idx="1"/>
          </p:nvPr>
        </p:nvSpPr>
        <p:spPr>
          <a:xfrm>
            <a:off x="3897843" y="485774"/>
            <a:ext cx="7315200" cy="584073"/>
          </a:xfrm>
        </p:spPr>
        <p:txBody>
          <a:bodyPr>
            <a:noAutofit/>
          </a:bodyPr>
          <a:lstStyle/>
          <a:p>
            <a:r>
              <a:rPr lang="en-US" sz="3600" dirty="0" err="1" smtClean="0"/>
              <a:t>Dérivés</a:t>
            </a:r>
            <a:r>
              <a:rPr lang="en-US" sz="3600" dirty="0" smtClean="0"/>
              <a:t> de </a:t>
            </a:r>
            <a:r>
              <a:rPr lang="en-US" sz="3600" dirty="0" err="1" smtClean="0"/>
              <a:t>l’érable</a:t>
            </a:r>
            <a:endParaRPr lang="en-US" sz="3600" dirty="0"/>
          </a:p>
        </p:txBody>
      </p:sp>
      <p:pic>
        <p:nvPicPr>
          <p:cNvPr id="4" name="Picture 3" descr="maple1.jpg"/>
          <p:cNvPicPr>
            <a:picLocks noChangeAspect="1"/>
          </p:cNvPicPr>
          <p:nvPr/>
        </p:nvPicPr>
        <p:blipFill>
          <a:blip r:embed="rId2"/>
          <a:stretch>
            <a:fillRect/>
          </a:stretch>
        </p:blipFill>
        <p:spPr>
          <a:xfrm>
            <a:off x="3795712" y="1257300"/>
            <a:ext cx="2857500" cy="1600200"/>
          </a:xfrm>
          <a:prstGeom prst="rect">
            <a:avLst/>
          </a:prstGeom>
        </p:spPr>
      </p:pic>
      <p:pic>
        <p:nvPicPr>
          <p:cNvPr id="5" name="Picture 4" descr="maple3.jpg"/>
          <p:cNvPicPr>
            <a:picLocks noChangeAspect="1"/>
          </p:cNvPicPr>
          <p:nvPr/>
        </p:nvPicPr>
        <p:blipFill>
          <a:blip r:embed="rId3"/>
          <a:stretch>
            <a:fillRect/>
          </a:stretch>
        </p:blipFill>
        <p:spPr>
          <a:xfrm>
            <a:off x="6191249" y="4791075"/>
            <a:ext cx="2466975" cy="1847850"/>
          </a:xfrm>
          <a:prstGeom prst="rect">
            <a:avLst/>
          </a:prstGeom>
        </p:spPr>
      </p:pic>
      <p:pic>
        <p:nvPicPr>
          <p:cNvPr id="6" name="Picture 5" descr="maple4.jpg"/>
          <p:cNvPicPr>
            <a:picLocks noChangeAspect="1"/>
          </p:cNvPicPr>
          <p:nvPr/>
        </p:nvPicPr>
        <p:blipFill>
          <a:blip r:embed="rId4"/>
          <a:stretch>
            <a:fillRect/>
          </a:stretch>
        </p:blipFill>
        <p:spPr>
          <a:xfrm>
            <a:off x="9005887" y="1181099"/>
            <a:ext cx="2181225" cy="2095500"/>
          </a:xfrm>
          <a:prstGeom prst="rect">
            <a:avLst/>
          </a:prstGeom>
        </p:spPr>
      </p:pic>
      <p:pic>
        <p:nvPicPr>
          <p:cNvPr id="7" name="Picture 6" descr="maple5.jpg"/>
          <p:cNvPicPr>
            <a:picLocks noChangeAspect="1"/>
          </p:cNvPicPr>
          <p:nvPr/>
        </p:nvPicPr>
        <p:blipFill>
          <a:blip r:embed="rId5"/>
          <a:stretch>
            <a:fillRect/>
          </a:stretch>
        </p:blipFill>
        <p:spPr>
          <a:xfrm>
            <a:off x="8934450" y="4033837"/>
            <a:ext cx="2466975" cy="1847850"/>
          </a:xfrm>
          <a:prstGeom prst="rect">
            <a:avLst/>
          </a:prstGeom>
        </p:spPr>
      </p:pic>
      <p:pic>
        <p:nvPicPr>
          <p:cNvPr id="8" name="Picture 7" descr="maple6.jpg"/>
          <p:cNvPicPr>
            <a:picLocks noChangeAspect="1"/>
          </p:cNvPicPr>
          <p:nvPr/>
        </p:nvPicPr>
        <p:blipFill>
          <a:blip r:embed="rId6"/>
          <a:stretch>
            <a:fillRect/>
          </a:stretch>
        </p:blipFill>
        <p:spPr>
          <a:xfrm>
            <a:off x="3914774" y="3562350"/>
            <a:ext cx="1876425" cy="2438400"/>
          </a:xfrm>
          <a:prstGeom prst="rect">
            <a:avLst/>
          </a:prstGeom>
        </p:spPr>
      </p:pic>
      <p:pic>
        <p:nvPicPr>
          <p:cNvPr id="9" name="Picture 8" descr="maple7.png"/>
          <p:cNvPicPr>
            <a:picLocks noChangeAspect="1"/>
          </p:cNvPicPr>
          <p:nvPr/>
        </p:nvPicPr>
        <p:blipFill>
          <a:blip r:embed="rId7"/>
          <a:stretch>
            <a:fillRect/>
          </a:stretch>
        </p:blipFill>
        <p:spPr>
          <a:xfrm>
            <a:off x="6757988" y="2424114"/>
            <a:ext cx="1676400" cy="2266950"/>
          </a:xfrm>
          <a:prstGeom prst="rect">
            <a:avLst/>
          </a:prstGeom>
        </p:spPr>
      </p:pic>
      <p:pic>
        <p:nvPicPr>
          <p:cNvPr id="10" name="Picture 9" descr="maple8.png"/>
          <p:cNvPicPr>
            <a:picLocks noChangeAspect="1"/>
          </p:cNvPicPr>
          <p:nvPr/>
        </p:nvPicPr>
        <p:blipFill>
          <a:blip r:embed="rId8"/>
          <a:stretch>
            <a:fillRect/>
          </a:stretch>
        </p:blipFill>
        <p:spPr>
          <a:xfrm>
            <a:off x="457200" y="1000124"/>
            <a:ext cx="2619375" cy="1743075"/>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Ressources</a:t>
            </a:r>
            <a:r>
              <a:rPr lang="en-US" dirty="0" smtClean="0"/>
              <a:t> et Industries</a:t>
            </a:r>
            <a:endParaRPr lang="en-US" dirty="0"/>
          </a:p>
        </p:txBody>
      </p:sp>
      <p:sp>
        <p:nvSpPr>
          <p:cNvPr id="3" name="Content Placeholder 2"/>
          <p:cNvSpPr>
            <a:spLocks noGrp="1"/>
          </p:cNvSpPr>
          <p:nvPr>
            <p:ph idx="1"/>
          </p:nvPr>
        </p:nvSpPr>
        <p:spPr>
          <a:xfrm>
            <a:off x="3926418" y="914399"/>
            <a:ext cx="7315200" cy="584073"/>
          </a:xfrm>
        </p:spPr>
        <p:txBody>
          <a:bodyPr>
            <a:normAutofit/>
          </a:bodyPr>
          <a:lstStyle/>
          <a:p>
            <a:r>
              <a:rPr lang="en-US" sz="3200" dirty="0" smtClean="0"/>
              <a:t>le </a:t>
            </a:r>
            <a:r>
              <a:rPr lang="en-US" sz="3200" dirty="0" err="1" smtClean="0"/>
              <a:t>tourisme</a:t>
            </a:r>
            <a:endParaRPr lang="en-US" sz="3200" dirty="0"/>
          </a:p>
        </p:txBody>
      </p:sp>
      <p:pic>
        <p:nvPicPr>
          <p:cNvPr id="4" name="Picture 3" descr="atourist1.jpg"/>
          <p:cNvPicPr>
            <a:picLocks noChangeAspect="1"/>
          </p:cNvPicPr>
          <p:nvPr/>
        </p:nvPicPr>
        <p:blipFill>
          <a:blip r:embed="rId2"/>
          <a:stretch>
            <a:fillRect/>
          </a:stretch>
        </p:blipFill>
        <p:spPr>
          <a:xfrm>
            <a:off x="8320087" y="2047875"/>
            <a:ext cx="2466975" cy="1847850"/>
          </a:xfrm>
          <a:prstGeom prst="rect">
            <a:avLst/>
          </a:prstGeom>
        </p:spPr>
      </p:pic>
      <p:pic>
        <p:nvPicPr>
          <p:cNvPr id="5" name="Picture 4" descr="atourist2.jpg"/>
          <p:cNvPicPr>
            <a:picLocks noChangeAspect="1"/>
          </p:cNvPicPr>
          <p:nvPr/>
        </p:nvPicPr>
        <p:blipFill>
          <a:blip r:embed="rId3"/>
          <a:stretch>
            <a:fillRect/>
          </a:stretch>
        </p:blipFill>
        <p:spPr>
          <a:xfrm>
            <a:off x="8491538" y="4400550"/>
            <a:ext cx="2438400" cy="1828800"/>
          </a:xfrm>
          <a:prstGeom prst="rect">
            <a:avLst/>
          </a:prstGeom>
        </p:spPr>
      </p:pic>
      <p:pic>
        <p:nvPicPr>
          <p:cNvPr id="6" name="Picture 5" descr="atourist3.jpg"/>
          <p:cNvPicPr>
            <a:picLocks noChangeAspect="1"/>
          </p:cNvPicPr>
          <p:nvPr/>
        </p:nvPicPr>
        <p:blipFill>
          <a:blip r:embed="rId4"/>
          <a:stretch>
            <a:fillRect/>
          </a:stretch>
        </p:blipFill>
        <p:spPr>
          <a:xfrm>
            <a:off x="4010025" y="1957387"/>
            <a:ext cx="2628900" cy="1743075"/>
          </a:xfrm>
          <a:prstGeom prst="rect">
            <a:avLst/>
          </a:prstGeom>
        </p:spPr>
      </p:pic>
      <p:pic>
        <p:nvPicPr>
          <p:cNvPr id="7" name="Picture 6" descr="atourist4.jpg"/>
          <p:cNvPicPr>
            <a:picLocks noChangeAspect="1"/>
          </p:cNvPicPr>
          <p:nvPr/>
        </p:nvPicPr>
        <p:blipFill>
          <a:blip r:embed="rId5"/>
          <a:stretch>
            <a:fillRect/>
          </a:stretch>
        </p:blipFill>
        <p:spPr>
          <a:xfrm>
            <a:off x="3767138" y="4500563"/>
            <a:ext cx="2857500" cy="16002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
            </a:r>
            <a:br>
              <a:rPr lang="en-US" dirty="0" smtClean="0"/>
            </a:br>
            <a:r>
              <a:rPr lang="en-US" dirty="0" err="1" smtClean="0"/>
              <a:t>Carnaval</a:t>
            </a:r>
            <a:r>
              <a:rPr lang="en-US" dirty="0" smtClean="0"/>
              <a:t> </a:t>
            </a:r>
            <a:r>
              <a:rPr lang="en-US" dirty="0" err="1" smtClean="0"/>
              <a:t>d’Hiver</a:t>
            </a:r>
            <a:endParaRPr lang="en-US" dirty="0"/>
          </a:p>
        </p:txBody>
      </p:sp>
      <p:sp>
        <p:nvSpPr>
          <p:cNvPr id="3" name="Content Placeholder 2"/>
          <p:cNvSpPr>
            <a:spLocks noGrp="1"/>
          </p:cNvSpPr>
          <p:nvPr>
            <p:ph idx="1"/>
          </p:nvPr>
        </p:nvSpPr>
        <p:spPr>
          <a:xfrm>
            <a:off x="3869268" y="4129088"/>
            <a:ext cx="7315200" cy="1855660"/>
          </a:xfrm>
        </p:spPr>
        <p:txBody>
          <a:bodyPr>
            <a:normAutofit lnSpcReduction="10000"/>
          </a:bodyPr>
          <a:lstStyle/>
          <a:p>
            <a:r>
              <a:rPr lang="en-US" dirty="0" smtClean="0"/>
              <a:t>The </a:t>
            </a:r>
            <a:r>
              <a:rPr lang="en-US" b="1" dirty="0" smtClean="0"/>
              <a:t>Quebec Winter Carnival</a:t>
            </a:r>
            <a:r>
              <a:rPr lang="en-US" dirty="0" smtClean="0"/>
              <a:t> Festival </a:t>
            </a:r>
            <a:r>
              <a:rPr lang="en-US" dirty="0" smtClean="0"/>
              <a:t>includes </a:t>
            </a:r>
            <a:r>
              <a:rPr lang="en-US" dirty="0" smtClean="0"/>
              <a:t>a winter amusement park, with attractions such as skiing, snow rafting, ice sculptures, snow sled slides and outdoor shows and it is usually held in February. </a:t>
            </a:r>
          </a:p>
          <a:p>
            <a:r>
              <a:rPr lang="en-US" dirty="0" smtClean="0"/>
              <a:t>It is a tradition to feast for a week or two up </a:t>
            </a:r>
            <a:r>
              <a:rPr lang="en-US" dirty="0" smtClean="0"/>
              <a:t>until Mardi Gras, before </a:t>
            </a:r>
            <a:r>
              <a:rPr lang="en-US" dirty="0" smtClean="0"/>
              <a:t>the 40 day long </a:t>
            </a:r>
            <a:r>
              <a:rPr lang="en-US" dirty="0" smtClean="0"/>
              <a:t>fasting observance </a:t>
            </a:r>
            <a:r>
              <a:rPr lang="en-US" dirty="0" smtClean="0"/>
              <a:t>of Lent </a:t>
            </a:r>
            <a:r>
              <a:rPr lang="en-US" dirty="0" smtClean="0"/>
              <a:t>begins.</a:t>
            </a:r>
          </a:p>
        </p:txBody>
      </p:sp>
      <p:pic>
        <p:nvPicPr>
          <p:cNvPr id="4" name="Picture 3" descr="carn1.png"/>
          <p:cNvPicPr>
            <a:picLocks noChangeAspect="1"/>
          </p:cNvPicPr>
          <p:nvPr/>
        </p:nvPicPr>
        <p:blipFill>
          <a:blip r:embed="rId2"/>
          <a:stretch>
            <a:fillRect/>
          </a:stretch>
        </p:blipFill>
        <p:spPr>
          <a:xfrm>
            <a:off x="338137" y="271462"/>
            <a:ext cx="4400098" cy="3114676"/>
          </a:xfrm>
          <a:prstGeom prst="rect">
            <a:avLst/>
          </a:prstGeom>
        </p:spPr>
      </p:pic>
      <p:pic>
        <p:nvPicPr>
          <p:cNvPr id="5" name="Picture 4" descr="carn2.png"/>
          <p:cNvPicPr>
            <a:picLocks noChangeAspect="1"/>
          </p:cNvPicPr>
          <p:nvPr/>
        </p:nvPicPr>
        <p:blipFill>
          <a:blip r:embed="rId3"/>
          <a:stretch>
            <a:fillRect/>
          </a:stretch>
        </p:blipFill>
        <p:spPr>
          <a:xfrm>
            <a:off x="5400675" y="428624"/>
            <a:ext cx="4500564" cy="299492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By the end of the 17th century, a census showed that around 10,000 French settlers were farming along the lower St. Lawrence </a:t>
            </a:r>
            <a:r>
              <a:rPr lang="en-US" dirty="0" smtClean="0"/>
              <a:t>Valley.</a:t>
            </a:r>
            <a:endParaRPr lang="en-US" baseline="30000" dirty="0" smtClean="0"/>
          </a:p>
          <a:p>
            <a:endParaRPr lang="en-US" baseline="30000" dirty="0" smtClean="0"/>
          </a:p>
          <a:p>
            <a:r>
              <a:rPr lang="en-US" dirty="0" smtClean="0"/>
              <a:t>By </a:t>
            </a:r>
            <a:r>
              <a:rPr lang="en-US" dirty="0" smtClean="0"/>
              <a:t>1700, fewer than 20,000 people of French origin were settled in New France, extending from Newfoundland to the Mississippi, with the pattern of settlement following the networks of the cod fishery and fur trade, although most Quebec settlers were farmers</a:t>
            </a:r>
            <a:r>
              <a:rPr lang="en-US" dirty="0" smtClean="0"/>
              <a:t>.</a:t>
            </a:r>
            <a:endParaRPr lang="en-US" dirty="0"/>
          </a:p>
        </p:txBody>
      </p:sp>
      <p:pic>
        <p:nvPicPr>
          <p:cNvPr id="2051" name="Picture 3" descr="C:\Users\Phyllis\AppData\Local\Microsoft\Windows\Temporary Internet Files\Content.IE5\81EWQ513\MC900156929[1].wmf"/>
          <p:cNvPicPr>
            <a:picLocks noChangeAspect="1" noChangeArrowheads="1"/>
          </p:cNvPicPr>
          <p:nvPr/>
        </p:nvPicPr>
        <p:blipFill>
          <a:blip r:embed="rId2"/>
          <a:srcRect/>
          <a:stretch>
            <a:fillRect/>
          </a:stretch>
        </p:blipFill>
        <p:spPr bwMode="auto">
          <a:xfrm>
            <a:off x="0" y="1719072"/>
            <a:ext cx="3915322" cy="3953066"/>
          </a:xfrm>
          <a:prstGeom prst="rect">
            <a:avLst/>
          </a:prstGeom>
          <a:noFill/>
        </p:spPr>
      </p:pic>
      <p:pic>
        <p:nvPicPr>
          <p:cNvPr id="2052" name="Picture 4" descr="C:\Users\Phyllis\AppData\Local\Microsoft\Windows\Temporary Internet Files\Content.IE5\1YT0E33H\MC900441392[1].wmf"/>
          <p:cNvPicPr>
            <a:picLocks noChangeAspect="1" noChangeArrowheads="1"/>
          </p:cNvPicPr>
          <p:nvPr/>
        </p:nvPicPr>
        <p:blipFill>
          <a:blip r:embed="rId3"/>
          <a:srcRect/>
          <a:stretch>
            <a:fillRect/>
          </a:stretch>
        </p:blipFill>
        <p:spPr bwMode="auto">
          <a:xfrm>
            <a:off x="6221412" y="4613275"/>
            <a:ext cx="1806575" cy="1774825"/>
          </a:xfrm>
          <a:prstGeom prst="rect">
            <a:avLst/>
          </a:prstGeom>
          <a:noFill/>
        </p:spPr>
      </p:pic>
      <p:pic>
        <p:nvPicPr>
          <p:cNvPr id="2053" name="Picture 5" descr="C:\Users\Phyllis\AppData\Local\Microsoft\Windows\Temporary Internet Files\Content.IE5\X4LDVMWH\MC900036362[1].wmf"/>
          <p:cNvPicPr>
            <a:picLocks noChangeAspect="1" noChangeArrowheads="1"/>
          </p:cNvPicPr>
          <p:nvPr/>
        </p:nvPicPr>
        <p:blipFill>
          <a:blip r:embed="rId4"/>
          <a:srcRect/>
          <a:stretch>
            <a:fillRect/>
          </a:stretch>
        </p:blipFill>
        <p:spPr bwMode="auto">
          <a:xfrm>
            <a:off x="5887059" y="730948"/>
            <a:ext cx="2348346" cy="954977"/>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9" y="4000500"/>
            <a:ext cx="2947482" cy="1724520"/>
          </a:xfrm>
        </p:spPr>
        <p:txBody>
          <a:bodyPr/>
          <a:lstStyle/>
          <a:p>
            <a:r>
              <a:rPr lang="en-US" dirty="0" err="1" smtClean="0"/>
              <a:t>Carnaval</a:t>
            </a:r>
            <a:r>
              <a:rPr lang="en-US" dirty="0" smtClean="0"/>
              <a:t> </a:t>
            </a:r>
            <a:r>
              <a:rPr lang="en-US" dirty="0" err="1" smtClean="0"/>
              <a:t>d’Hiver</a:t>
            </a:r>
            <a:endParaRPr lang="en-US" dirty="0"/>
          </a:p>
        </p:txBody>
      </p:sp>
      <p:sp>
        <p:nvSpPr>
          <p:cNvPr id="3" name="Content Placeholder 2"/>
          <p:cNvSpPr>
            <a:spLocks noGrp="1"/>
          </p:cNvSpPr>
          <p:nvPr>
            <p:ph idx="1"/>
          </p:nvPr>
        </p:nvSpPr>
        <p:spPr>
          <a:xfrm>
            <a:off x="4514850" y="864108"/>
            <a:ext cx="6669618" cy="5093780"/>
          </a:xfrm>
        </p:spPr>
        <p:txBody>
          <a:bodyPr>
            <a:normAutofit/>
          </a:bodyPr>
          <a:lstStyle/>
          <a:p>
            <a:r>
              <a:rPr lang="en-US" sz="2800" dirty="0" smtClean="0"/>
              <a:t>The most famous attractions of this winter festival are the night-time and daytime parades led by mascot </a:t>
            </a:r>
            <a:r>
              <a:rPr lang="en-US" sz="2800" dirty="0" err="1" smtClean="0"/>
              <a:t>Bonhomme</a:t>
            </a:r>
            <a:r>
              <a:rPr lang="en-US" sz="2800" dirty="0" smtClean="0"/>
              <a:t> </a:t>
            </a:r>
            <a:r>
              <a:rPr lang="en-US" sz="2800" dirty="0" err="1" smtClean="0"/>
              <a:t>Carnaval</a:t>
            </a:r>
            <a:r>
              <a:rPr lang="en-US" sz="2800" dirty="0" smtClean="0"/>
              <a:t>. The parades wind through the upper city, decorated for the occasion with lights and ice sculptures.</a:t>
            </a:r>
          </a:p>
          <a:p>
            <a:pPr>
              <a:buNone/>
            </a:pPr>
            <a:endParaRPr lang="en-US" dirty="0"/>
          </a:p>
        </p:txBody>
      </p:sp>
      <p:pic>
        <p:nvPicPr>
          <p:cNvPr id="4" name="Picture 3" descr="bonh1.jpg"/>
          <p:cNvPicPr>
            <a:picLocks noChangeAspect="1"/>
          </p:cNvPicPr>
          <p:nvPr/>
        </p:nvPicPr>
        <p:blipFill>
          <a:blip r:embed="rId2"/>
          <a:stretch>
            <a:fillRect/>
          </a:stretch>
        </p:blipFill>
        <p:spPr>
          <a:xfrm>
            <a:off x="0" y="1042986"/>
            <a:ext cx="4422880" cy="2943226"/>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9" y="4000500"/>
            <a:ext cx="2947482" cy="1724520"/>
          </a:xfrm>
        </p:spPr>
        <p:txBody>
          <a:bodyPr/>
          <a:lstStyle/>
          <a:p>
            <a:r>
              <a:rPr lang="en-US" dirty="0" err="1" smtClean="0"/>
              <a:t>Carnaval</a:t>
            </a:r>
            <a:r>
              <a:rPr lang="en-US" dirty="0" smtClean="0"/>
              <a:t> </a:t>
            </a:r>
            <a:r>
              <a:rPr lang="en-US" dirty="0" err="1" smtClean="0"/>
              <a:t>d’Hiver</a:t>
            </a:r>
            <a:endParaRPr lang="en-US" dirty="0"/>
          </a:p>
        </p:txBody>
      </p:sp>
      <p:sp>
        <p:nvSpPr>
          <p:cNvPr id="3" name="Content Placeholder 2"/>
          <p:cNvSpPr>
            <a:spLocks noGrp="1"/>
          </p:cNvSpPr>
          <p:nvPr>
            <p:ph idx="1"/>
          </p:nvPr>
        </p:nvSpPr>
        <p:spPr>
          <a:xfrm>
            <a:off x="4814887" y="428626"/>
            <a:ext cx="6669618" cy="2314574"/>
          </a:xfrm>
        </p:spPr>
        <p:txBody>
          <a:bodyPr>
            <a:normAutofit/>
          </a:bodyPr>
          <a:lstStyle/>
          <a:p>
            <a:r>
              <a:rPr lang="en-US" dirty="0" smtClean="0"/>
              <a:t>Other </a:t>
            </a:r>
            <a:r>
              <a:rPr lang="en-US" dirty="0" smtClean="0"/>
              <a:t>major events include:</a:t>
            </a:r>
          </a:p>
          <a:p>
            <a:r>
              <a:rPr lang="en-US" dirty="0" smtClean="0"/>
              <a:t>A masquerade ball with up to 400 participants at the grand ballroom of the </a:t>
            </a:r>
            <a:r>
              <a:rPr lang="en-US" dirty="0" smtClean="0">
                <a:hlinkClick r:id="rId2" tooltip="Château Frontenac"/>
              </a:rPr>
              <a:t>Château Frontenac</a:t>
            </a:r>
            <a:r>
              <a:rPr lang="en-US" dirty="0" smtClean="0"/>
              <a:t>.</a:t>
            </a:r>
          </a:p>
          <a:p>
            <a:r>
              <a:rPr lang="en-US" dirty="0" smtClean="0"/>
              <a:t>Outdoor </a:t>
            </a:r>
            <a:r>
              <a:rPr lang="en-US" dirty="0" smtClean="0"/>
              <a:t>sport events (snowboarding, ice canoe, snowshoes, hockey, dog-sledding, etc., some of them part of World Championship tournaments) inside and outside the city.</a:t>
            </a:r>
          </a:p>
          <a:p>
            <a:pPr>
              <a:buNone/>
            </a:pPr>
            <a:endParaRPr lang="en-US" dirty="0"/>
          </a:p>
        </p:txBody>
      </p:sp>
      <p:pic>
        <p:nvPicPr>
          <p:cNvPr id="5" name="Picture 4" descr="carn11.jpg"/>
          <p:cNvPicPr>
            <a:picLocks noChangeAspect="1"/>
          </p:cNvPicPr>
          <p:nvPr/>
        </p:nvPicPr>
        <p:blipFill>
          <a:blip r:embed="rId3"/>
          <a:stretch>
            <a:fillRect/>
          </a:stretch>
        </p:blipFill>
        <p:spPr>
          <a:xfrm>
            <a:off x="0" y="328612"/>
            <a:ext cx="4702857" cy="3328988"/>
          </a:xfrm>
          <a:prstGeom prst="rect">
            <a:avLst/>
          </a:prstGeom>
        </p:spPr>
      </p:pic>
      <p:pic>
        <p:nvPicPr>
          <p:cNvPr id="6" name="Picture 5" descr="carn10.jpg"/>
          <p:cNvPicPr>
            <a:picLocks noChangeAspect="1"/>
          </p:cNvPicPr>
          <p:nvPr/>
        </p:nvPicPr>
        <p:blipFill>
          <a:blip r:embed="rId4"/>
          <a:stretch>
            <a:fillRect/>
          </a:stretch>
        </p:blipFill>
        <p:spPr>
          <a:xfrm>
            <a:off x="5129211" y="3161128"/>
            <a:ext cx="5714943" cy="2939635"/>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9" y="4000500"/>
            <a:ext cx="2947482" cy="1724520"/>
          </a:xfrm>
        </p:spPr>
        <p:txBody>
          <a:bodyPr/>
          <a:lstStyle/>
          <a:p>
            <a:r>
              <a:rPr lang="en-US" dirty="0" err="1" smtClean="0"/>
              <a:t>Carnaval</a:t>
            </a:r>
            <a:r>
              <a:rPr lang="en-US" dirty="0" smtClean="0"/>
              <a:t> </a:t>
            </a:r>
            <a:r>
              <a:rPr lang="en-US" dirty="0" err="1" smtClean="0"/>
              <a:t>d’Hiver</a:t>
            </a:r>
            <a:endParaRPr lang="en-US" dirty="0"/>
          </a:p>
        </p:txBody>
      </p:sp>
      <p:sp>
        <p:nvSpPr>
          <p:cNvPr id="3" name="Content Placeholder 2"/>
          <p:cNvSpPr>
            <a:spLocks noGrp="1"/>
          </p:cNvSpPr>
          <p:nvPr>
            <p:ph idx="1"/>
          </p:nvPr>
        </p:nvSpPr>
        <p:spPr>
          <a:xfrm>
            <a:off x="4486275" y="0"/>
            <a:ext cx="6669618" cy="4200525"/>
          </a:xfrm>
        </p:spPr>
        <p:txBody>
          <a:bodyPr>
            <a:normAutofit/>
          </a:bodyPr>
          <a:lstStyle/>
          <a:p>
            <a:r>
              <a:rPr lang="en-US" dirty="0" smtClean="0"/>
              <a:t>S</a:t>
            </a:r>
            <a:r>
              <a:rPr lang="en-US" dirty="0" smtClean="0"/>
              <a:t>tudent </a:t>
            </a:r>
            <a:r>
              <a:rPr lang="en-US" dirty="0" smtClean="0"/>
              <a:t>artist snow sculpture contests on the </a:t>
            </a:r>
            <a:r>
              <a:rPr lang="en-US" dirty="0" smtClean="0">
                <a:hlinkClick r:id="rId2" tooltip="Plains of Abraham"/>
              </a:rPr>
              <a:t>Plains of Abraham</a:t>
            </a:r>
            <a:r>
              <a:rPr lang="en-US" dirty="0" smtClean="0"/>
              <a:t>, the main setting of the carnival. The Plains are a public city park and stay open for leisure activities, including snowshoeing and cross-country skiing trails, during carnival time. </a:t>
            </a:r>
            <a:endParaRPr lang="en-US" dirty="0" smtClean="0"/>
          </a:p>
          <a:p>
            <a:r>
              <a:rPr lang="en-US" dirty="0" smtClean="0"/>
              <a:t>Part </a:t>
            </a:r>
            <a:r>
              <a:rPr lang="en-US" dirty="0" smtClean="0"/>
              <a:t>of the Plains around the Citadel is transformed into an outdoor winter amusement park with various family-themed activities, including the display of the three main snow-sculpting contests (Canada's provinces, Quebec's regions, International) and the traditional </a:t>
            </a:r>
            <a:r>
              <a:rPr lang="en-US" i="1" dirty="0" smtClean="0"/>
              <a:t>bikini snow bath</a:t>
            </a:r>
            <a:r>
              <a:rPr lang="en-US" dirty="0" smtClean="0"/>
              <a:t> event (</a:t>
            </a:r>
            <a:r>
              <a:rPr lang="en-US" dirty="0" err="1" smtClean="0"/>
              <a:t>bain</a:t>
            </a:r>
            <a:r>
              <a:rPr lang="en-US" dirty="0" smtClean="0"/>
              <a:t> de </a:t>
            </a:r>
            <a:r>
              <a:rPr lang="en-US" dirty="0" err="1" smtClean="0"/>
              <a:t>neige</a:t>
            </a:r>
            <a:r>
              <a:rPr lang="en-US" dirty="0" smtClean="0"/>
              <a:t>).</a:t>
            </a:r>
            <a:endParaRPr lang="en-US" dirty="0"/>
          </a:p>
        </p:txBody>
      </p:sp>
      <p:pic>
        <p:nvPicPr>
          <p:cNvPr id="5" name="Picture 4" descr="carn7.jpg"/>
          <p:cNvPicPr>
            <a:picLocks noChangeAspect="1"/>
          </p:cNvPicPr>
          <p:nvPr/>
        </p:nvPicPr>
        <p:blipFill>
          <a:blip r:embed="rId3"/>
          <a:stretch>
            <a:fillRect/>
          </a:stretch>
        </p:blipFill>
        <p:spPr>
          <a:xfrm>
            <a:off x="7386639" y="3577135"/>
            <a:ext cx="4024312" cy="3280865"/>
          </a:xfrm>
          <a:prstGeom prst="rect">
            <a:avLst/>
          </a:prstGeom>
        </p:spPr>
      </p:pic>
      <p:pic>
        <p:nvPicPr>
          <p:cNvPr id="6" name="Picture 5" descr="carn3.jpg"/>
          <p:cNvPicPr>
            <a:picLocks noChangeAspect="1"/>
          </p:cNvPicPr>
          <p:nvPr/>
        </p:nvPicPr>
        <p:blipFill>
          <a:blip r:embed="rId4"/>
          <a:stretch>
            <a:fillRect/>
          </a:stretch>
        </p:blipFill>
        <p:spPr>
          <a:xfrm>
            <a:off x="0" y="395287"/>
            <a:ext cx="4179032" cy="2905126"/>
          </a:xfrm>
          <a:prstGeom prst="rect">
            <a:avLst/>
          </a:prstGeom>
        </p:spPr>
      </p:pic>
      <p:pic>
        <p:nvPicPr>
          <p:cNvPr id="7" name="Picture 6" descr="carn8.jpg"/>
          <p:cNvPicPr>
            <a:picLocks noChangeAspect="1"/>
          </p:cNvPicPr>
          <p:nvPr/>
        </p:nvPicPr>
        <p:blipFill>
          <a:blip r:embed="rId5"/>
          <a:stretch>
            <a:fillRect/>
          </a:stretch>
        </p:blipFill>
        <p:spPr>
          <a:xfrm>
            <a:off x="2490787" y="3728846"/>
            <a:ext cx="3595688" cy="2905316"/>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
            </a:r>
            <a:br>
              <a:rPr lang="en-US" dirty="0" smtClean="0"/>
            </a:br>
            <a:r>
              <a:rPr lang="en-US" dirty="0" err="1" smtClean="0"/>
              <a:t>Carnaval</a:t>
            </a:r>
            <a:r>
              <a:rPr lang="en-US" dirty="0" smtClean="0"/>
              <a:t> </a:t>
            </a:r>
            <a:r>
              <a:rPr lang="en-US" dirty="0" err="1" smtClean="0"/>
              <a:t>d’Hiver</a:t>
            </a:r>
            <a:endParaRPr lang="en-US" dirty="0"/>
          </a:p>
        </p:txBody>
      </p:sp>
      <p:sp>
        <p:nvSpPr>
          <p:cNvPr id="3" name="Content Placeholder 2"/>
          <p:cNvSpPr>
            <a:spLocks noGrp="1"/>
          </p:cNvSpPr>
          <p:nvPr>
            <p:ph idx="1"/>
          </p:nvPr>
        </p:nvSpPr>
        <p:spPr>
          <a:xfrm>
            <a:off x="3940705" y="2686050"/>
            <a:ext cx="7315200" cy="3714750"/>
          </a:xfrm>
        </p:spPr>
        <p:txBody>
          <a:bodyPr>
            <a:normAutofit/>
          </a:bodyPr>
          <a:lstStyle/>
          <a:p>
            <a:pPr>
              <a:buNone/>
            </a:pPr>
            <a:endParaRPr lang="en-US" dirty="0" smtClean="0"/>
          </a:p>
          <a:p>
            <a:r>
              <a:rPr lang="en-US" dirty="0" smtClean="0"/>
              <a:t>About </a:t>
            </a:r>
            <a:r>
              <a:rPr lang="en-US" dirty="0" smtClean="0"/>
              <a:t>races and tournaments:</a:t>
            </a:r>
          </a:p>
          <a:p>
            <a:r>
              <a:rPr lang="en-US" dirty="0" smtClean="0"/>
              <a:t>A </a:t>
            </a:r>
            <a:r>
              <a:rPr lang="en-US" dirty="0" smtClean="0"/>
              <a:t>sleigh race </a:t>
            </a:r>
            <a:r>
              <a:rPr lang="en-US" dirty="0" smtClean="0"/>
              <a:t>in which drivers and their horses take part in a single- and double-harness race on the Plains of Abraham.</a:t>
            </a:r>
          </a:p>
          <a:p>
            <a:r>
              <a:rPr lang="en-US" dirty="0" smtClean="0"/>
              <a:t>An </a:t>
            </a:r>
            <a:r>
              <a:rPr lang="en-US" dirty="0" smtClean="0"/>
              <a:t>ice canoe race </a:t>
            </a:r>
            <a:r>
              <a:rPr lang="en-US" dirty="0" smtClean="0"/>
              <a:t>on the St. Lawrence river.</a:t>
            </a:r>
          </a:p>
          <a:p>
            <a:r>
              <a:rPr lang="en-US" dirty="0" smtClean="0"/>
              <a:t>The Québec International Pee-Wee Hockey Tournament (not officially part of the carnival program since 1977).</a:t>
            </a:r>
          </a:p>
          <a:p>
            <a:r>
              <a:rPr lang="en-US" dirty="0" smtClean="0"/>
              <a:t>The Snowboard World Cup in Quebec City (not part of the carnival official program).</a:t>
            </a:r>
          </a:p>
          <a:p>
            <a:endParaRPr lang="en-US" dirty="0" smtClean="0"/>
          </a:p>
          <a:p>
            <a:endParaRPr lang="en-US" dirty="0"/>
          </a:p>
        </p:txBody>
      </p:sp>
      <p:pic>
        <p:nvPicPr>
          <p:cNvPr id="4" name="Picture 3" descr="icecanoe1.jpg"/>
          <p:cNvPicPr>
            <a:picLocks noChangeAspect="1"/>
          </p:cNvPicPr>
          <p:nvPr/>
        </p:nvPicPr>
        <p:blipFill>
          <a:blip r:embed="rId2"/>
          <a:stretch>
            <a:fillRect/>
          </a:stretch>
        </p:blipFill>
        <p:spPr>
          <a:xfrm>
            <a:off x="4291012" y="733425"/>
            <a:ext cx="2466975" cy="1847850"/>
          </a:xfrm>
          <a:prstGeom prst="rect">
            <a:avLst/>
          </a:prstGeom>
        </p:spPr>
      </p:pic>
      <p:pic>
        <p:nvPicPr>
          <p:cNvPr id="5" name="Picture 4" descr="icecanoe2.jpg"/>
          <p:cNvPicPr>
            <a:picLocks noChangeAspect="1"/>
          </p:cNvPicPr>
          <p:nvPr/>
        </p:nvPicPr>
        <p:blipFill>
          <a:blip r:embed="rId3"/>
          <a:stretch>
            <a:fillRect/>
          </a:stretch>
        </p:blipFill>
        <p:spPr>
          <a:xfrm>
            <a:off x="7315199" y="309563"/>
            <a:ext cx="4106039" cy="2503682"/>
          </a:xfrm>
          <a:prstGeom prst="rect">
            <a:avLst/>
          </a:prstGeom>
        </p:spPr>
      </p:pic>
      <p:pic>
        <p:nvPicPr>
          <p:cNvPr id="6" name="Picture 5" descr="sleigh.png"/>
          <p:cNvPicPr>
            <a:picLocks noChangeAspect="1"/>
          </p:cNvPicPr>
          <p:nvPr/>
        </p:nvPicPr>
        <p:blipFill>
          <a:blip r:embed="rId4"/>
          <a:stretch>
            <a:fillRect/>
          </a:stretch>
        </p:blipFill>
        <p:spPr>
          <a:xfrm>
            <a:off x="0" y="328612"/>
            <a:ext cx="3821713" cy="2543176"/>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Hôtel</a:t>
            </a:r>
            <a:r>
              <a:rPr lang="en-US" dirty="0" smtClean="0"/>
              <a:t> de Glace</a:t>
            </a:r>
            <a:endParaRPr lang="en-US" dirty="0"/>
          </a:p>
        </p:txBody>
      </p:sp>
      <p:sp>
        <p:nvSpPr>
          <p:cNvPr id="3" name="Content Placeholder 2"/>
          <p:cNvSpPr>
            <a:spLocks noGrp="1"/>
          </p:cNvSpPr>
          <p:nvPr>
            <p:ph idx="1"/>
          </p:nvPr>
        </p:nvSpPr>
        <p:spPr>
          <a:xfrm>
            <a:off x="3869268" y="3300412"/>
            <a:ext cx="7315200" cy="2684335"/>
          </a:xfrm>
        </p:spPr>
        <p:txBody>
          <a:bodyPr>
            <a:normAutofit lnSpcReduction="10000"/>
          </a:bodyPr>
          <a:lstStyle/>
          <a:p>
            <a:r>
              <a:rPr lang="en-US" dirty="0" smtClean="0"/>
              <a:t>The hotel is located 5 km north </a:t>
            </a:r>
            <a:r>
              <a:rPr lang="en-US" dirty="0" smtClean="0"/>
              <a:t>of Quebec City, </a:t>
            </a:r>
            <a:r>
              <a:rPr lang="en-US" dirty="0" smtClean="0"/>
              <a:t>on the first slopes of the Laurentian </a:t>
            </a:r>
            <a:r>
              <a:rPr lang="en-US" dirty="0" smtClean="0"/>
              <a:t>mountains.  </a:t>
            </a:r>
            <a:r>
              <a:rPr lang="en-US" dirty="0" smtClean="0"/>
              <a:t>It is the first and only ice hotel </a:t>
            </a:r>
            <a:r>
              <a:rPr lang="en-US" dirty="0" smtClean="0"/>
              <a:t>in North America and </a:t>
            </a:r>
            <a:r>
              <a:rPr lang="en-US" dirty="0" smtClean="0"/>
              <a:t>is built each December for an opening date in early January. The hotel has a three-month lifespan each year before being brought down in </a:t>
            </a:r>
            <a:r>
              <a:rPr lang="en-US" dirty="0" smtClean="0"/>
              <a:t>April.</a:t>
            </a:r>
            <a:r>
              <a:rPr lang="en-US" baseline="30000" dirty="0" smtClean="0"/>
              <a:t> </a:t>
            </a:r>
            <a:r>
              <a:rPr lang="en-US" dirty="0" smtClean="0"/>
              <a:t>It </a:t>
            </a:r>
            <a:r>
              <a:rPr lang="en-US" dirty="0" smtClean="0"/>
              <a:t>had 11 double beds when it first opened in 2001. It has now 51 double beds, all made of ice and followed by a solid wood base and comfortable mattress. When the time comes, a cozy sleeping bag, an isolating bed sheet and a pillow are delivered to the rooms. Only the bathrooms are heated and located in a separate insulated structure</a:t>
            </a:r>
            <a:r>
              <a:rPr lang="en-US" dirty="0" smtClean="0"/>
              <a:t>.</a:t>
            </a:r>
            <a:endParaRPr lang="en-US" dirty="0"/>
          </a:p>
        </p:txBody>
      </p:sp>
      <p:pic>
        <p:nvPicPr>
          <p:cNvPr id="4" name="Picture 3" descr="ahotel5.jpg"/>
          <p:cNvPicPr>
            <a:picLocks noChangeAspect="1"/>
          </p:cNvPicPr>
          <p:nvPr/>
        </p:nvPicPr>
        <p:blipFill>
          <a:blip r:embed="rId2"/>
          <a:stretch>
            <a:fillRect/>
          </a:stretch>
        </p:blipFill>
        <p:spPr>
          <a:xfrm>
            <a:off x="0" y="4038600"/>
            <a:ext cx="3936340" cy="2076451"/>
          </a:xfrm>
          <a:prstGeom prst="rect">
            <a:avLst/>
          </a:prstGeom>
        </p:spPr>
      </p:pic>
      <p:pic>
        <p:nvPicPr>
          <p:cNvPr id="5" name="Picture 4" descr="ahotel6.jpg"/>
          <p:cNvPicPr>
            <a:picLocks noChangeAspect="1"/>
          </p:cNvPicPr>
          <p:nvPr/>
        </p:nvPicPr>
        <p:blipFill>
          <a:blip r:embed="rId3"/>
          <a:stretch>
            <a:fillRect/>
          </a:stretch>
        </p:blipFill>
        <p:spPr>
          <a:xfrm>
            <a:off x="7229474" y="457199"/>
            <a:ext cx="4036415" cy="2686051"/>
          </a:xfrm>
          <a:prstGeom prst="rect">
            <a:avLst/>
          </a:prstGeom>
        </p:spPr>
      </p:pic>
      <p:pic>
        <p:nvPicPr>
          <p:cNvPr id="6" name="Picture 5" descr="ahotel1.jpg"/>
          <p:cNvPicPr>
            <a:picLocks noChangeAspect="1"/>
          </p:cNvPicPr>
          <p:nvPr/>
        </p:nvPicPr>
        <p:blipFill>
          <a:blip r:embed="rId4"/>
          <a:stretch>
            <a:fillRect/>
          </a:stretch>
        </p:blipFill>
        <p:spPr>
          <a:xfrm>
            <a:off x="3733799" y="590549"/>
            <a:ext cx="3317216" cy="2552701"/>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Hôtel</a:t>
            </a:r>
            <a:r>
              <a:rPr lang="en-US" dirty="0" smtClean="0"/>
              <a:t> de Glace</a:t>
            </a:r>
            <a:endParaRPr lang="en-US" dirty="0"/>
          </a:p>
        </p:txBody>
      </p:sp>
      <p:sp>
        <p:nvSpPr>
          <p:cNvPr id="3" name="Content Placeholder 2"/>
          <p:cNvSpPr>
            <a:spLocks noGrp="1"/>
          </p:cNvSpPr>
          <p:nvPr>
            <p:ph idx="1"/>
          </p:nvPr>
        </p:nvSpPr>
        <p:spPr>
          <a:xfrm>
            <a:off x="3869268" y="3900488"/>
            <a:ext cx="7315200" cy="2084260"/>
          </a:xfrm>
        </p:spPr>
        <p:txBody>
          <a:bodyPr>
            <a:normAutofit/>
          </a:bodyPr>
          <a:lstStyle/>
          <a:p>
            <a:r>
              <a:rPr lang="en-US" dirty="0" smtClean="0"/>
              <a:t>It </a:t>
            </a:r>
            <a:r>
              <a:rPr lang="en-US" dirty="0" smtClean="0"/>
              <a:t>takes about a month and a half to build with 50 workers. The Hotel makes its own snow using a special mixture to adjust the humidity</a:t>
            </a:r>
            <a:r>
              <a:rPr lang="en-US" dirty="0" smtClean="0"/>
              <a:t>. </a:t>
            </a:r>
            <a:r>
              <a:rPr lang="en-US" dirty="0" smtClean="0"/>
              <a:t>It is built with metal frames, it is allowed to harden for a few days, and then the cranes are </a:t>
            </a:r>
            <a:r>
              <a:rPr lang="en-US" dirty="0" smtClean="0"/>
              <a:t>removed.</a:t>
            </a:r>
            <a:r>
              <a:rPr lang="en-US" baseline="30000" dirty="0" smtClean="0"/>
              <a:t> </a:t>
            </a:r>
            <a:r>
              <a:rPr lang="en-US" dirty="0" smtClean="0"/>
              <a:t>The </a:t>
            </a:r>
            <a:r>
              <a:rPr lang="en-US" dirty="0" smtClean="0"/>
              <a:t>hotel is made of 30,000 tons of snow and 500 tons of ice and the walls are up to four feet thick</a:t>
            </a:r>
            <a:r>
              <a:rPr lang="en-US" dirty="0" smtClean="0"/>
              <a:t>.</a:t>
            </a:r>
            <a:endParaRPr lang="en-US" dirty="0" smtClean="0"/>
          </a:p>
        </p:txBody>
      </p:sp>
      <p:pic>
        <p:nvPicPr>
          <p:cNvPr id="4" name="Picture 3" descr="ahotel2.jpg"/>
          <p:cNvPicPr>
            <a:picLocks noChangeAspect="1"/>
          </p:cNvPicPr>
          <p:nvPr/>
        </p:nvPicPr>
        <p:blipFill>
          <a:blip r:embed="rId2"/>
          <a:stretch>
            <a:fillRect/>
          </a:stretch>
        </p:blipFill>
        <p:spPr>
          <a:xfrm>
            <a:off x="3800474" y="542924"/>
            <a:ext cx="4401411" cy="2928939"/>
          </a:xfrm>
          <a:prstGeom prst="rect">
            <a:avLst/>
          </a:prstGeom>
        </p:spPr>
      </p:pic>
      <p:pic>
        <p:nvPicPr>
          <p:cNvPr id="5" name="Picture 4" descr="ahotel4.jpg"/>
          <p:cNvPicPr>
            <a:picLocks noChangeAspect="1"/>
          </p:cNvPicPr>
          <p:nvPr/>
        </p:nvPicPr>
        <p:blipFill>
          <a:blip r:embed="rId3"/>
          <a:stretch>
            <a:fillRect/>
          </a:stretch>
        </p:blipFill>
        <p:spPr>
          <a:xfrm>
            <a:off x="452438" y="257175"/>
            <a:ext cx="2714625" cy="2714625"/>
          </a:xfrm>
          <a:prstGeom prst="rect">
            <a:avLst/>
          </a:prstGeom>
        </p:spPr>
      </p:pic>
      <p:pic>
        <p:nvPicPr>
          <p:cNvPr id="6" name="Picture 5" descr="ahotel3.jpg"/>
          <p:cNvPicPr>
            <a:picLocks noChangeAspect="1"/>
          </p:cNvPicPr>
          <p:nvPr/>
        </p:nvPicPr>
        <p:blipFill>
          <a:blip r:embed="rId4"/>
          <a:stretch>
            <a:fillRect/>
          </a:stretch>
        </p:blipFill>
        <p:spPr>
          <a:xfrm>
            <a:off x="8572499" y="347661"/>
            <a:ext cx="2661615" cy="3567113"/>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Cuisine Québécoise</a:t>
            </a:r>
            <a:endParaRPr lang="en-US" dirty="0"/>
          </a:p>
        </p:txBody>
      </p:sp>
      <p:sp>
        <p:nvSpPr>
          <p:cNvPr id="3" name="Content Placeholder 2"/>
          <p:cNvSpPr>
            <a:spLocks noGrp="1"/>
          </p:cNvSpPr>
          <p:nvPr>
            <p:ph idx="1"/>
          </p:nvPr>
        </p:nvSpPr>
        <p:spPr>
          <a:xfrm>
            <a:off x="3912130" y="657224"/>
            <a:ext cx="7315200" cy="5972176"/>
          </a:xfrm>
        </p:spPr>
        <p:txBody>
          <a:bodyPr>
            <a:normAutofit/>
          </a:bodyPr>
          <a:lstStyle/>
          <a:p>
            <a:r>
              <a:rPr lang="en-US" dirty="0" err="1" smtClean="0"/>
              <a:t>Ragoût</a:t>
            </a:r>
            <a:r>
              <a:rPr lang="en-US" dirty="0" smtClean="0"/>
              <a:t> de </a:t>
            </a:r>
            <a:r>
              <a:rPr lang="en-US" dirty="0" err="1" smtClean="0"/>
              <a:t>boulettes</a:t>
            </a:r>
            <a:r>
              <a:rPr lang="en-US" dirty="0" smtClean="0"/>
              <a:t>: a special occasion meal- pork stew with meatballs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err="1" smtClean="0"/>
              <a:t>Tourtière</a:t>
            </a:r>
            <a:r>
              <a:rPr lang="en-US" dirty="0" smtClean="0"/>
              <a:t>: Christmastime specialty- meat pie</a:t>
            </a:r>
          </a:p>
          <a:p>
            <a:endParaRPr lang="en-US" dirty="0" smtClean="0"/>
          </a:p>
        </p:txBody>
      </p:sp>
      <p:pic>
        <p:nvPicPr>
          <p:cNvPr id="4" name="Picture 3" descr="boulettes1.png"/>
          <p:cNvPicPr>
            <a:picLocks noChangeAspect="1"/>
          </p:cNvPicPr>
          <p:nvPr/>
        </p:nvPicPr>
        <p:blipFill>
          <a:blip r:embed="rId2"/>
          <a:stretch>
            <a:fillRect/>
          </a:stretch>
        </p:blipFill>
        <p:spPr>
          <a:xfrm>
            <a:off x="3967162" y="1500189"/>
            <a:ext cx="2657475" cy="1714500"/>
          </a:xfrm>
          <a:prstGeom prst="rect">
            <a:avLst/>
          </a:prstGeom>
        </p:spPr>
      </p:pic>
      <p:pic>
        <p:nvPicPr>
          <p:cNvPr id="5" name="Picture 4" descr="boulettes2.jpg"/>
          <p:cNvPicPr>
            <a:picLocks noChangeAspect="1"/>
          </p:cNvPicPr>
          <p:nvPr/>
        </p:nvPicPr>
        <p:blipFill>
          <a:blip r:embed="rId3"/>
          <a:stretch>
            <a:fillRect/>
          </a:stretch>
        </p:blipFill>
        <p:spPr>
          <a:xfrm>
            <a:off x="7548561" y="1481138"/>
            <a:ext cx="2466975" cy="1847850"/>
          </a:xfrm>
          <a:prstGeom prst="rect">
            <a:avLst/>
          </a:prstGeom>
        </p:spPr>
      </p:pic>
      <p:pic>
        <p:nvPicPr>
          <p:cNvPr id="6" name="Picture 5" descr="toutiere1.png"/>
          <p:cNvPicPr>
            <a:picLocks noChangeAspect="1"/>
          </p:cNvPicPr>
          <p:nvPr/>
        </p:nvPicPr>
        <p:blipFill>
          <a:blip r:embed="rId4"/>
          <a:stretch>
            <a:fillRect/>
          </a:stretch>
        </p:blipFill>
        <p:spPr>
          <a:xfrm>
            <a:off x="4143375" y="3667126"/>
            <a:ext cx="2447925" cy="1866900"/>
          </a:xfrm>
          <a:prstGeom prst="rect">
            <a:avLst/>
          </a:prstGeom>
        </p:spPr>
      </p:pic>
      <p:pic>
        <p:nvPicPr>
          <p:cNvPr id="7" name="Picture 6" descr="toutiere2.png"/>
          <p:cNvPicPr>
            <a:picLocks noChangeAspect="1"/>
          </p:cNvPicPr>
          <p:nvPr/>
        </p:nvPicPr>
        <p:blipFill>
          <a:blip r:embed="rId5"/>
          <a:stretch>
            <a:fillRect/>
          </a:stretch>
        </p:blipFill>
        <p:spPr>
          <a:xfrm>
            <a:off x="7553324" y="3662362"/>
            <a:ext cx="2514600" cy="181927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Dessert Québécois</a:t>
            </a:r>
            <a:endParaRPr lang="en-US" dirty="0"/>
          </a:p>
        </p:txBody>
      </p:sp>
      <p:sp>
        <p:nvSpPr>
          <p:cNvPr id="3" name="Content Placeholder 2"/>
          <p:cNvSpPr>
            <a:spLocks noGrp="1"/>
          </p:cNvSpPr>
          <p:nvPr>
            <p:ph idx="1"/>
          </p:nvPr>
        </p:nvSpPr>
        <p:spPr>
          <a:xfrm>
            <a:off x="3869268" y="342900"/>
            <a:ext cx="7315200" cy="6115050"/>
          </a:xfrm>
        </p:spPr>
        <p:txBody>
          <a:bodyPr/>
          <a:lstStyle/>
          <a:p>
            <a:r>
              <a:rPr lang="en-US" dirty="0" err="1" smtClean="0"/>
              <a:t>Tarte</a:t>
            </a:r>
            <a:r>
              <a:rPr lang="en-US" dirty="0" smtClean="0"/>
              <a:t> au </a:t>
            </a:r>
            <a:r>
              <a:rPr lang="en-US" dirty="0" err="1" smtClean="0"/>
              <a:t>sucre</a:t>
            </a:r>
            <a:r>
              <a:rPr lang="en-US" dirty="0" smtClean="0"/>
              <a:t>: brown sugar pie, sometimes with maple syrup</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err="1" smtClean="0"/>
              <a:t>Tarte</a:t>
            </a:r>
            <a:r>
              <a:rPr lang="en-US" dirty="0" smtClean="0"/>
              <a:t> à la </a:t>
            </a:r>
            <a:r>
              <a:rPr lang="en-US" dirty="0" err="1" smtClean="0"/>
              <a:t>ferlouche</a:t>
            </a:r>
            <a:r>
              <a:rPr lang="en-US" dirty="0" smtClean="0"/>
              <a:t>: pie made with molasses or maple syrup and raisins</a:t>
            </a:r>
            <a:endParaRPr lang="en-US" dirty="0"/>
          </a:p>
        </p:txBody>
      </p:sp>
      <p:pic>
        <p:nvPicPr>
          <p:cNvPr id="4" name="Picture 3" descr="atart1.png"/>
          <p:cNvPicPr>
            <a:picLocks noChangeAspect="1"/>
          </p:cNvPicPr>
          <p:nvPr/>
        </p:nvPicPr>
        <p:blipFill>
          <a:blip r:embed="rId2"/>
          <a:stretch>
            <a:fillRect/>
          </a:stretch>
        </p:blipFill>
        <p:spPr>
          <a:xfrm>
            <a:off x="3976687" y="1404937"/>
            <a:ext cx="2466975" cy="1847850"/>
          </a:xfrm>
          <a:prstGeom prst="rect">
            <a:avLst/>
          </a:prstGeom>
        </p:spPr>
      </p:pic>
      <p:pic>
        <p:nvPicPr>
          <p:cNvPr id="5" name="Picture 4" descr="aferlouche1.jpg"/>
          <p:cNvPicPr>
            <a:picLocks noChangeAspect="1"/>
          </p:cNvPicPr>
          <p:nvPr/>
        </p:nvPicPr>
        <p:blipFill>
          <a:blip r:embed="rId3"/>
          <a:stretch>
            <a:fillRect/>
          </a:stretch>
        </p:blipFill>
        <p:spPr>
          <a:xfrm>
            <a:off x="7972425" y="3500437"/>
            <a:ext cx="2619375" cy="1743075"/>
          </a:xfrm>
          <a:prstGeom prst="rect">
            <a:avLst/>
          </a:prstGeom>
        </p:spPr>
      </p:pic>
      <p:pic>
        <p:nvPicPr>
          <p:cNvPr id="6" name="Picture 5" descr="aferlouche2.png"/>
          <p:cNvPicPr>
            <a:picLocks noChangeAspect="1"/>
          </p:cNvPicPr>
          <p:nvPr/>
        </p:nvPicPr>
        <p:blipFill>
          <a:blip r:embed="rId4"/>
          <a:stretch>
            <a:fillRect/>
          </a:stretch>
        </p:blipFill>
        <p:spPr>
          <a:xfrm>
            <a:off x="3929062" y="3657600"/>
            <a:ext cx="3019425" cy="1514475"/>
          </a:xfrm>
          <a:prstGeom prst="rect">
            <a:avLst/>
          </a:prstGeom>
        </p:spPr>
      </p:pic>
      <p:pic>
        <p:nvPicPr>
          <p:cNvPr id="7" name="Picture 6" descr="atart2.png"/>
          <p:cNvPicPr>
            <a:picLocks noChangeAspect="1"/>
          </p:cNvPicPr>
          <p:nvPr/>
        </p:nvPicPr>
        <p:blipFill>
          <a:blip r:embed="rId5"/>
          <a:stretch>
            <a:fillRect/>
          </a:stretch>
        </p:blipFill>
        <p:spPr>
          <a:xfrm>
            <a:off x="7991475" y="1504950"/>
            <a:ext cx="2466975" cy="184785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Québec-</a:t>
            </a:r>
            <a:br>
              <a:rPr lang="en-US" dirty="0" smtClean="0"/>
            </a:br>
            <a:r>
              <a:rPr lang="en-US" dirty="0" err="1" smtClean="0"/>
              <a:t>Allez</a:t>
            </a:r>
            <a:r>
              <a:rPr lang="en-US" dirty="0" smtClean="0"/>
              <a:t>, </a:t>
            </a:r>
            <a:r>
              <a:rPr lang="en-US" dirty="0" err="1" smtClean="0"/>
              <a:t>Viens</a:t>
            </a:r>
            <a:r>
              <a:rPr lang="en-US" dirty="0" smtClean="0"/>
              <a:t>!</a:t>
            </a:r>
            <a:endParaRPr lang="en-US" dirty="0"/>
          </a:p>
        </p:txBody>
      </p:sp>
      <p:sp>
        <p:nvSpPr>
          <p:cNvPr id="3" name="Content Placeholder 2"/>
          <p:cNvSpPr>
            <a:spLocks noGrp="1"/>
          </p:cNvSpPr>
          <p:nvPr>
            <p:ph idx="1"/>
          </p:nvPr>
        </p:nvSpPr>
        <p:spPr/>
        <p:txBody>
          <a:bodyPr>
            <a:normAutofit/>
          </a:bodyPr>
          <a:lstStyle/>
          <a:p>
            <a:r>
              <a:rPr lang="en-US" sz="9600" dirty="0" smtClean="0"/>
              <a:t>FIN</a:t>
            </a:r>
            <a:endParaRPr lang="en-US" sz="9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9" y="2943225"/>
            <a:ext cx="2947482" cy="2781795"/>
          </a:xfrm>
        </p:spPr>
        <p:txBody>
          <a:bodyPr/>
          <a:lstStyle/>
          <a:p>
            <a:r>
              <a:rPr lang="en-US" dirty="0" smtClean="0"/>
              <a:t>Samuel de Champlain </a:t>
            </a:r>
            <a:br>
              <a:rPr lang="en-US" dirty="0" smtClean="0"/>
            </a:br>
            <a:r>
              <a:rPr lang="en-US" dirty="0" smtClean="0"/>
              <a:t/>
            </a:r>
            <a:br>
              <a:rPr lang="en-US" dirty="0" smtClean="0"/>
            </a:br>
            <a:r>
              <a:rPr lang="en-US" dirty="0" smtClean="0"/>
              <a:t>La Ville de Québec</a:t>
            </a:r>
            <a:endParaRPr lang="en-US" dirty="0"/>
          </a:p>
        </p:txBody>
      </p:sp>
      <p:sp>
        <p:nvSpPr>
          <p:cNvPr id="3" name="Content Placeholder 2"/>
          <p:cNvSpPr>
            <a:spLocks noGrp="1"/>
          </p:cNvSpPr>
          <p:nvPr>
            <p:ph idx="1"/>
          </p:nvPr>
        </p:nvSpPr>
        <p:spPr>
          <a:xfrm>
            <a:off x="4026430" y="800099"/>
            <a:ext cx="4203170" cy="5414963"/>
          </a:xfrm>
        </p:spPr>
        <p:txBody>
          <a:bodyPr/>
          <a:lstStyle/>
          <a:p>
            <a:r>
              <a:rPr lang="en-US" dirty="0" smtClean="0"/>
              <a:t>Quebec </a:t>
            </a:r>
            <a:r>
              <a:rPr lang="en-US" dirty="0" smtClean="0"/>
              <a:t>City was founded in 1608 by Samuel de Champlain. Some other towns were founded before, most </a:t>
            </a:r>
            <a:r>
              <a:rPr lang="en-US" dirty="0" smtClean="0"/>
              <a:t>famously </a:t>
            </a:r>
            <a:r>
              <a:rPr lang="en-US" dirty="0" err="1" smtClean="0"/>
              <a:t>T</a:t>
            </a:r>
            <a:r>
              <a:rPr lang="en-US" dirty="0" err="1" smtClean="0"/>
              <a:t>adoussac</a:t>
            </a:r>
            <a:r>
              <a:rPr lang="en-US" dirty="0" smtClean="0"/>
              <a:t> , which </a:t>
            </a:r>
            <a:r>
              <a:rPr lang="en-US" dirty="0" smtClean="0"/>
              <a:t>still exists today, but Quebec was the first to be meant as a permanent settlement and not a </a:t>
            </a:r>
            <a:r>
              <a:rPr lang="en-US" dirty="0" smtClean="0"/>
              <a:t>simple trading post. </a:t>
            </a:r>
          </a:p>
          <a:p>
            <a:endParaRPr lang="en-US" dirty="0" smtClean="0"/>
          </a:p>
          <a:p>
            <a:r>
              <a:rPr lang="en-US" dirty="0" smtClean="0"/>
              <a:t> </a:t>
            </a:r>
            <a:r>
              <a:rPr lang="en-US" dirty="0" smtClean="0"/>
              <a:t>Over time, it became the capital of French Canada and all of New France.</a:t>
            </a:r>
            <a:endParaRPr lang="en-US" dirty="0"/>
          </a:p>
        </p:txBody>
      </p:sp>
      <p:pic>
        <p:nvPicPr>
          <p:cNvPr id="4" name="Picture 3" descr="Samuel_de_Champlain_by_Ronjat.jpg"/>
          <p:cNvPicPr>
            <a:picLocks noChangeAspect="1"/>
          </p:cNvPicPr>
          <p:nvPr/>
        </p:nvPicPr>
        <p:blipFill>
          <a:blip r:embed="rId2"/>
          <a:stretch>
            <a:fillRect/>
          </a:stretch>
        </p:blipFill>
        <p:spPr>
          <a:xfrm>
            <a:off x="442913" y="842050"/>
            <a:ext cx="2028824" cy="2215476"/>
          </a:xfrm>
          <a:prstGeom prst="rect">
            <a:avLst/>
          </a:prstGeom>
        </p:spPr>
      </p:pic>
      <p:pic>
        <p:nvPicPr>
          <p:cNvPr id="5" name="Picture 4" descr="SamuelDeChamplainStatueILMVT.jpg"/>
          <p:cNvPicPr>
            <a:picLocks noChangeAspect="1"/>
          </p:cNvPicPr>
          <p:nvPr/>
        </p:nvPicPr>
        <p:blipFill>
          <a:blip r:embed="rId3"/>
          <a:stretch>
            <a:fillRect/>
          </a:stretch>
        </p:blipFill>
        <p:spPr>
          <a:xfrm>
            <a:off x="8537575" y="1243013"/>
            <a:ext cx="3122748" cy="415893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 Québécois</a:t>
            </a:r>
            <a:endParaRPr lang="en-US" dirty="0"/>
          </a:p>
        </p:txBody>
      </p:sp>
      <p:pic>
        <p:nvPicPr>
          <p:cNvPr id="4" name="Content Placeholder 3" descr="quebecois3.png"/>
          <p:cNvPicPr>
            <a:picLocks noGrp="1" noChangeAspect="1"/>
          </p:cNvPicPr>
          <p:nvPr>
            <p:ph idx="1"/>
          </p:nvPr>
        </p:nvPicPr>
        <p:blipFill>
          <a:blip r:embed="rId2"/>
          <a:stretch>
            <a:fillRect/>
          </a:stretch>
        </p:blipFill>
        <p:spPr>
          <a:xfrm>
            <a:off x="6521451" y="819149"/>
            <a:ext cx="4418308" cy="2967039"/>
          </a:xfrm>
        </p:spPr>
      </p:pic>
      <p:pic>
        <p:nvPicPr>
          <p:cNvPr id="5" name="Picture 4" descr="quebecois2.png"/>
          <p:cNvPicPr>
            <a:picLocks noChangeAspect="1"/>
          </p:cNvPicPr>
          <p:nvPr/>
        </p:nvPicPr>
        <p:blipFill>
          <a:blip r:embed="rId3"/>
          <a:stretch>
            <a:fillRect/>
          </a:stretch>
        </p:blipFill>
        <p:spPr>
          <a:xfrm>
            <a:off x="3676649" y="488224"/>
            <a:ext cx="2238376" cy="3683727"/>
          </a:xfrm>
          <a:prstGeom prst="rect">
            <a:avLst/>
          </a:prstGeom>
        </p:spPr>
      </p:pic>
      <p:pic>
        <p:nvPicPr>
          <p:cNvPr id="7" name="Picture 6" descr="quebecois4.jpg"/>
          <p:cNvPicPr>
            <a:picLocks noChangeAspect="1"/>
          </p:cNvPicPr>
          <p:nvPr/>
        </p:nvPicPr>
        <p:blipFill>
          <a:blip r:embed="rId4"/>
          <a:stretch>
            <a:fillRect/>
          </a:stretch>
        </p:blipFill>
        <p:spPr>
          <a:xfrm>
            <a:off x="400049" y="1171574"/>
            <a:ext cx="2619375" cy="1743075"/>
          </a:xfrm>
          <a:prstGeom prst="rect">
            <a:avLst/>
          </a:prstGeom>
        </p:spPr>
      </p:pic>
      <p:sp>
        <p:nvSpPr>
          <p:cNvPr id="8" name="TextBox 7"/>
          <p:cNvSpPr txBox="1"/>
          <p:nvPr/>
        </p:nvSpPr>
        <p:spPr>
          <a:xfrm>
            <a:off x="3586163" y="4429124"/>
            <a:ext cx="7215187" cy="1569660"/>
          </a:xfrm>
          <a:prstGeom prst="rect">
            <a:avLst/>
          </a:prstGeom>
          <a:noFill/>
        </p:spPr>
        <p:txBody>
          <a:bodyPr wrap="square" rtlCol="0">
            <a:spAutoFit/>
          </a:bodyPr>
          <a:lstStyle/>
          <a:p>
            <a:pPr algn="ctr"/>
            <a:r>
              <a:rPr lang="en-US" sz="3200" dirty="0" smtClean="0"/>
              <a:t>The people who live in Québec are Québécois and fiercely proud of their traditions and French heritage.</a:t>
            </a:r>
            <a:endParaRPr lang="en-US"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 me </a:t>
            </a:r>
            <a:r>
              <a:rPr lang="en-US" dirty="0" err="1" smtClean="0"/>
              <a:t>souviens</a:t>
            </a:r>
            <a:endParaRPr lang="en-US" dirty="0"/>
          </a:p>
        </p:txBody>
      </p:sp>
      <p:sp>
        <p:nvSpPr>
          <p:cNvPr id="3" name="Content Placeholder 2"/>
          <p:cNvSpPr>
            <a:spLocks noGrp="1"/>
          </p:cNvSpPr>
          <p:nvPr>
            <p:ph idx="1"/>
          </p:nvPr>
        </p:nvSpPr>
        <p:spPr>
          <a:xfrm>
            <a:off x="3700463" y="2185988"/>
            <a:ext cx="7484005" cy="3798760"/>
          </a:xfrm>
        </p:spPr>
        <p:txBody>
          <a:bodyPr>
            <a:normAutofit/>
          </a:bodyPr>
          <a:lstStyle/>
          <a:p>
            <a:r>
              <a:rPr lang="en-US" sz="3200" dirty="0" smtClean="0"/>
              <a:t>The motto of Québec is “je me </a:t>
            </a:r>
            <a:r>
              <a:rPr lang="en-US" sz="3200" dirty="0" err="1" smtClean="0"/>
              <a:t>souviens</a:t>
            </a:r>
            <a:r>
              <a:rPr lang="en-US" sz="3200" dirty="0" smtClean="0"/>
              <a:t>”</a:t>
            </a:r>
          </a:p>
          <a:p>
            <a:r>
              <a:rPr lang="en-US" sz="3200" dirty="0" smtClean="0"/>
              <a:t>- I remember</a:t>
            </a:r>
            <a:endParaRPr lang="en-US" sz="3200" dirty="0"/>
          </a:p>
        </p:txBody>
      </p:sp>
      <p:pic>
        <p:nvPicPr>
          <p:cNvPr id="4" name="Picture 3" descr="license.png"/>
          <p:cNvPicPr>
            <a:picLocks noChangeAspect="1"/>
          </p:cNvPicPr>
          <p:nvPr/>
        </p:nvPicPr>
        <p:blipFill>
          <a:blip r:embed="rId2"/>
          <a:stretch>
            <a:fillRect/>
          </a:stretch>
        </p:blipFill>
        <p:spPr>
          <a:xfrm>
            <a:off x="219075" y="1433512"/>
            <a:ext cx="3038475" cy="1504950"/>
          </a:xfrm>
          <a:prstGeom prst="rect">
            <a:avLst/>
          </a:prstGeom>
        </p:spPr>
      </p:pic>
      <p:pic>
        <p:nvPicPr>
          <p:cNvPr id="5" name="Picture 4" descr="motto.png"/>
          <p:cNvPicPr>
            <a:picLocks noChangeAspect="1"/>
          </p:cNvPicPr>
          <p:nvPr/>
        </p:nvPicPr>
        <p:blipFill>
          <a:blip r:embed="rId3"/>
          <a:stretch>
            <a:fillRect/>
          </a:stretch>
        </p:blipFill>
        <p:spPr>
          <a:xfrm>
            <a:off x="6486525" y="4100512"/>
            <a:ext cx="1905000" cy="2371725"/>
          </a:xfrm>
          <a:prstGeom prst="rect">
            <a:avLst/>
          </a:prstGeom>
        </p:spPr>
      </p:pic>
      <p:pic>
        <p:nvPicPr>
          <p:cNvPr id="6" name="Picture 5" descr="motto2.jpg"/>
          <p:cNvPicPr>
            <a:picLocks noChangeAspect="1"/>
          </p:cNvPicPr>
          <p:nvPr/>
        </p:nvPicPr>
        <p:blipFill>
          <a:blip r:embed="rId4"/>
          <a:srcRect b="17969"/>
          <a:stretch>
            <a:fillRect/>
          </a:stretch>
        </p:blipFill>
        <p:spPr>
          <a:xfrm>
            <a:off x="5148263" y="342900"/>
            <a:ext cx="4310062" cy="259097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Château Frontenac</a:t>
            </a:r>
            <a:endParaRPr lang="en-US" dirty="0"/>
          </a:p>
        </p:txBody>
      </p:sp>
      <p:pic>
        <p:nvPicPr>
          <p:cNvPr id="10" name="Picture 9" descr="frntenac2.jpg"/>
          <p:cNvPicPr>
            <a:picLocks noChangeAspect="1"/>
          </p:cNvPicPr>
          <p:nvPr/>
        </p:nvPicPr>
        <p:blipFill>
          <a:blip r:embed="rId2"/>
          <a:stretch>
            <a:fillRect/>
          </a:stretch>
        </p:blipFill>
        <p:spPr>
          <a:xfrm>
            <a:off x="3671886" y="315364"/>
            <a:ext cx="4786314" cy="3185074"/>
          </a:xfrm>
          <a:prstGeom prst="rect">
            <a:avLst/>
          </a:prstGeom>
        </p:spPr>
      </p:pic>
      <p:pic>
        <p:nvPicPr>
          <p:cNvPr id="9" name="Content Placeholder 8" descr="frontenac.jpg"/>
          <p:cNvPicPr>
            <a:picLocks noGrp="1" noChangeAspect="1"/>
          </p:cNvPicPr>
          <p:nvPr>
            <p:ph idx="1"/>
          </p:nvPr>
        </p:nvPicPr>
        <p:blipFill>
          <a:blip r:embed="rId3"/>
          <a:stretch>
            <a:fillRect/>
          </a:stretch>
        </p:blipFill>
        <p:spPr>
          <a:xfrm>
            <a:off x="7015162" y="3179106"/>
            <a:ext cx="4472798" cy="3350281"/>
          </a:xfrm>
        </p:spPr>
      </p:pic>
    </p:spTree>
    <p:extLst>
      <p:ext uri="{BB962C8B-B14F-4D97-AF65-F5344CB8AC3E}">
        <p14:creationId xmlns:p14="http://schemas.microsoft.com/office/powerpoint/2010/main" xmlns="" val="29151770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786438" y="864108"/>
            <a:ext cx="5398030" cy="5120640"/>
          </a:xfrm>
        </p:spPr>
        <p:txBody>
          <a:bodyPr/>
          <a:lstStyle/>
          <a:p>
            <a:r>
              <a:rPr lang="en-US" dirty="0" smtClean="0"/>
              <a:t>Le château Frontenac was originally built on the site that served as the residence for colonial governors in Quebec City. </a:t>
            </a:r>
          </a:p>
          <a:p>
            <a:endParaRPr lang="en-US" dirty="0" smtClean="0"/>
          </a:p>
          <a:p>
            <a:r>
              <a:rPr lang="en-US" dirty="0" smtClean="0"/>
              <a:t>It was named for the Count of Frontenac, an early governor of Nouvelle France.</a:t>
            </a:r>
            <a:endParaRPr lang="en-US" dirty="0"/>
          </a:p>
        </p:txBody>
      </p:sp>
      <p:pic>
        <p:nvPicPr>
          <p:cNvPr id="4" name="Picture 3" descr="front3.jpg"/>
          <p:cNvPicPr>
            <a:picLocks noChangeAspect="1"/>
          </p:cNvPicPr>
          <p:nvPr/>
        </p:nvPicPr>
        <p:blipFill>
          <a:blip r:embed="rId2"/>
          <a:stretch>
            <a:fillRect/>
          </a:stretch>
        </p:blipFill>
        <p:spPr>
          <a:xfrm>
            <a:off x="361950" y="1447888"/>
            <a:ext cx="5238750" cy="3595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Terrasse</a:t>
            </a:r>
            <a:r>
              <a:rPr lang="en-US" dirty="0" smtClean="0"/>
              <a:t> </a:t>
            </a:r>
            <a:r>
              <a:rPr lang="en-US" dirty="0" err="1" smtClean="0"/>
              <a:t>Dufferin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868738" y="983932"/>
            <a:ext cx="7315200" cy="4880610"/>
          </a:xfrm>
        </p:spPr>
      </p:pic>
    </p:spTree>
    <p:extLst>
      <p:ext uri="{BB962C8B-B14F-4D97-AF65-F5344CB8AC3E}">
        <p14:creationId xmlns:p14="http://schemas.microsoft.com/office/powerpoint/2010/main" xmlns="" val="651458360"/>
      </p:ext>
    </p:extLst>
  </p:cSld>
  <p:clrMapOvr>
    <a:masterClrMapping/>
  </p:clrMapOvr>
  <p:timing>
    <p:tnLst>
      <p:par>
        <p:cTn id="1" dur="indefinite" restart="never" nodeType="tmRoot"/>
      </p:par>
    </p:tnLst>
  </p:timing>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xmlns=""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TC103457475[[fn=Frame]]</Template>
  <TotalTime>1311</TotalTime>
  <Words>1203</Words>
  <Application>Microsoft Office PowerPoint</Application>
  <PresentationFormat>Custom</PresentationFormat>
  <Paragraphs>109</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Frame</vt:lpstr>
      <vt:lpstr>Québec</vt:lpstr>
      <vt:lpstr>Jacques Cartier  Nouvelle France</vt:lpstr>
      <vt:lpstr>Slide 3</vt:lpstr>
      <vt:lpstr>Samuel de Champlain   La Ville de Québec</vt:lpstr>
      <vt:lpstr>Les Québécois</vt:lpstr>
      <vt:lpstr>Je me souviens</vt:lpstr>
      <vt:lpstr> Château Frontenac</vt:lpstr>
      <vt:lpstr>Slide 8</vt:lpstr>
      <vt:lpstr>Terrasse Dufferin</vt:lpstr>
      <vt:lpstr>Slide 10</vt:lpstr>
      <vt:lpstr>Grande Allée</vt:lpstr>
      <vt:lpstr>Slide 12</vt:lpstr>
      <vt:lpstr>Vieux Québec</vt:lpstr>
      <vt:lpstr>Slide 14</vt:lpstr>
      <vt:lpstr>Le Quartier Petit Champlain</vt:lpstr>
      <vt:lpstr>Slide 16</vt:lpstr>
      <vt:lpstr>Rue du Trésor</vt:lpstr>
      <vt:lpstr>Slide 18</vt:lpstr>
      <vt:lpstr>Funiculaire</vt:lpstr>
      <vt:lpstr>Plaines d’Abraham</vt:lpstr>
      <vt:lpstr>Les chutes Montmorency</vt:lpstr>
      <vt:lpstr>Slide 22</vt:lpstr>
      <vt:lpstr>Mont Ste-Anne</vt:lpstr>
      <vt:lpstr>L’Université Laval</vt:lpstr>
      <vt:lpstr>    Ressources et Industries</vt:lpstr>
      <vt:lpstr>Ressources et Industries</vt:lpstr>
      <vt:lpstr>Ressources et Industries</vt:lpstr>
      <vt:lpstr>Ressources et Industries</vt:lpstr>
      <vt:lpstr>  Carnaval d’Hiver</vt:lpstr>
      <vt:lpstr>Carnaval d’Hiver</vt:lpstr>
      <vt:lpstr>Carnaval d’Hiver</vt:lpstr>
      <vt:lpstr>Carnaval d’Hiver</vt:lpstr>
      <vt:lpstr>  Carnaval d’Hiver</vt:lpstr>
      <vt:lpstr>Hôtel de Glace</vt:lpstr>
      <vt:lpstr>Hôtel de Glace</vt:lpstr>
      <vt:lpstr>Cuisine Québécoise</vt:lpstr>
      <vt:lpstr>Dessert Québécois</vt:lpstr>
      <vt:lpstr>Québec- Allez, Viens!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Québec</dc:title>
  <dc:creator>Phyllis Dimick</dc:creator>
  <cp:lastModifiedBy>Phyllis</cp:lastModifiedBy>
  <cp:revision>55</cp:revision>
  <dcterms:created xsi:type="dcterms:W3CDTF">2013-12-14T01:07:32Z</dcterms:created>
  <dcterms:modified xsi:type="dcterms:W3CDTF">2013-12-15T18:59:24Z</dcterms:modified>
</cp:coreProperties>
</file>